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797675" cy="9926638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oppins" panose="00000500000000000000" pitchFamily="2" charset="-18"/>
      <p:regular r:id="rId18"/>
      <p:bold r:id="rId19"/>
      <p:italic r:id="rId20"/>
      <p:boldItalic r:id="rId21"/>
    </p:embeddedFont>
    <p:embeddedFont>
      <p:font typeface="Quattrocento Sans" panose="020B0502050000020003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0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Výstupy převzaty z logframe</a:t>
            </a:r>
            <a:endParaRPr/>
          </a:p>
        </p:txBody>
      </p:sp>
      <p:sp>
        <p:nvSpPr>
          <p:cNvPr id="194" name="Google Shape;194;p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Výstupy převzaty z logframe</a:t>
            </a:r>
            <a:endParaRPr/>
          </a:p>
        </p:txBody>
      </p:sp>
      <p:sp>
        <p:nvSpPr>
          <p:cNvPr id="203" name="Google Shape;203;p5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Výstupy převzaty z logframe</a:t>
            </a:r>
            <a:endParaRPr/>
          </a:p>
        </p:txBody>
      </p:sp>
      <p:sp>
        <p:nvSpPr>
          <p:cNvPr id="213" name="Google Shape;213;p6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Výstupy převzaty z logframe</a:t>
            </a:r>
            <a:endParaRPr/>
          </a:p>
        </p:txBody>
      </p:sp>
      <p:sp>
        <p:nvSpPr>
          <p:cNvPr id="222" name="Google Shape;222;p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" name="Google Shape;15;p1" descr="{&quot;HashCode&quot;:1622173095,&quot;Placement&quot;:&quot;Footer&quot;,&quot;Top&quot;:522.862549,&quot;Left&quot;:0.0,&quot;SlideWidth&quot;:960,&quot;SlideHeight&quot;:540}"/>
          <p:cNvSpPr txBox="1"/>
          <p:nvPr/>
        </p:nvSpPr>
        <p:spPr>
          <a:xfrm>
            <a:off x="0" y="6640354"/>
            <a:ext cx="744382" cy="21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oukupova@icuk.cz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atuska@ecuk.cz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urdova@ecuk.cz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</a:pPr>
            <a:br>
              <a:rPr lang="cs-CZ" sz="8000" b="1">
                <a:solidFill>
                  <a:schemeClr val="lt1"/>
                </a:solidFill>
              </a:rPr>
            </a:br>
            <a:endParaRPr sz="8000" b="1">
              <a:solidFill>
                <a:schemeClr val="lt1"/>
              </a:solidFill>
            </a:endParaRPr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1524000" y="4901937"/>
            <a:ext cx="9144000" cy="189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EAF6"/>
              </a:buClr>
              <a:buSzPts val="4000"/>
              <a:buNone/>
            </a:pPr>
            <a:r>
              <a:rPr lang="cs-CZ" sz="4000" b="1">
                <a:solidFill>
                  <a:srgbClr val="DDEAF6"/>
                </a:solidFill>
              </a:rPr>
              <a:t>Den s krajem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EAF6"/>
              </a:buClr>
              <a:buSzPts val="4000"/>
              <a:buNone/>
            </a:pPr>
            <a:r>
              <a:rPr lang="cs-CZ" sz="4000" b="1">
                <a:solidFill>
                  <a:srgbClr val="DDEAF6"/>
                </a:solidFill>
              </a:rPr>
              <a:t>16. 1. 2024, Litvínov</a:t>
            </a:r>
            <a:endParaRPr/>
          </a:p>
        </p:txBody>
      </p:sp>
      <p:pic>
        <p:nvPicPr>
          <p:cNvPr id="166" name="Google Shape;166;p25" descr="Obsah obrázku Písmo, Grafika, symbol, logo  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5296" y="977929"/>
            <a:ext cx="3581407" cy="107289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/>
        </p:nvSpPr>
        <p:spPr>
          <a:xfrm>
            <a:off x="0" y="8366"/>
            <a:ext cx="12192000" cy="938809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cs-CZ" sz="4400" b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Děkujeme za pozornost</a:t>
            </a:r>
            <a:endParaRPr sz="1050" dirty="0"/>
          </a:p>
        </p:txBody>
      </p:sp>
      <p:sp>
        <p:nvSpPr>
          <p:cNvPr id="253" name="Google Shape;253;p34"/>
          <p:cNvSpPr txBox="1"/>
          <p:nvPr/>
        </p:nvSpPr>
        <p:spPr>
          <a:xfrm>
            <a:off x="838200" y="1825625"/>
            <a:ext cx="714559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4"/>
          <p:cNvSpPr txBox="1">
            <a:spLocks noGrp="1"/>
          </p:cNvSpPr>
          <p:nvPr>
            <p:ph type="sldNum" idx="12"/>
          </p:nvPr>
        </p:nvSpPr>
        <p:spPr>
          <a:xfrm>
            <a:off x="11203911" y="6356350"/>
            <a:ext cx="762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2000"/>
              <a:t>10</a:t>
            </a:fld>
            <a:endParaRPr sz="2000"/>
          </a:p>
        </p:txBody>
      </p:sp>
      <p:sp>
        <p:nvSpPr>
          <p:cNvPr id="255" name="Google Shape;255;p34"/>
          <p:cNvSpPr txBox="1"/>
          <p:nvPr/>
        </p:nvSpPr>
        <p:spPr>
          <a:xfrm>
            <a:off x="311498" y="1446962"/>
            <a:ext cx="11655249" cy="540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None/>
            </a:pPr>
            <a:r>
              <a:rPr lang="cs-CZ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Mgr. Simona Kosíková (simona.kosikova@gmail.com)</a:t>
            </a:r>
            <a:br>
              <a:rPr lang="cs-CZ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RNDr. Lubomír </a:t>
            </a:r>
            <a:r>
              <a:rPr lang="cs-CZ" sz="3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Paroha</a:t>
            </a:r>
            <a:r>
              <a:rPr lang="cs-CZ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(luparoha@gmail.com)</a:t>
            </a:r>
            <a:br>
              <a:rPr lang="cs-CZ" sz="3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4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www.tcuk.cz</a:t>
            </a:r>
            <a:endParaRPr dirty="0">
              <a:solidFill>
                <a:schemeClr val="tx1"/>
              </a:solidFill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033" y="5713128"/>
            <a:ext cx="4027247" cy="63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/>
        </p:nvSpPr>
        <p:spPr>
          <a:xfrm>
            <a:off x="0" y="8366"/>
            <a:ext cx="12192000" cy="943741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cs-CZ" sz="4400" b="1" i="0" u="none" strike="noStrike" cap="none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Cíl projektu</a:t>
            </a:r>
            <a:endParaRPr dirty="0"/>
          </a:p>
        </p:txBody>
      </p:sp>
      <p:sp>
        <p:nvSpPr>
          <p:cNvPr id="173" name="Google Shape;173;p26"/>
          <p:cNvSpPr txBox="1"/>
          <p:nvPr/>
        </p:nvSpPr>
        <p:spPr>
          <a:xfrm>
            <a:off x="838200" y="1825625"/>
            <a:ext cx="714559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sldNum" idx="12"/>
          </p:nvPr>
        </p:nvSpPr>
        <p:spPr>
          <a:xfrm>
            <a:off x="11203911" y="6356350"/>
            <a:ext cx="762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2000"/>
              <a:t>2</a:t>
            </a:fld>
            <a:endParaRPr sz="2000"/>
          </a:p>
        </p:txBody>
      </p:sp>
      <p:sp>
        <p:nvSpPr>
          <p:cNvPr id="175" name="Google Shape;175;p26"/>
          <p:cNvSpPr txBox="1"/>
          <p:nvPr/>
        </p:nvSpPr>
        <p:spPr>
          <a:xfrm>
            <a:off x="421239" y="1066643"/>
            <a:ext cx="11264993" cy="565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 potřeby transformace Ústeckého kraje vytvořit / rozšířit klíčové podpůrné služby v tematických oblastech:</a:t>
            </a:r>
            <a:endParaRPr dirty="0"/>
          </a:p>
          <a:p>
            <a:pPr marL="971550" marR="0" lvl="1" indent="-5143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chytré datové a informační služby;</a:t>
            </a:r>
            <a:endParaRPr dirty="0"/>
          </a:p>
          <a:p>
            <a:pPr marL="971550" marR="0" lvl="1" indent="-5143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služby pro podporu inovativního podnikání;</a:t>
            </a:r>
            <a:endParaRPr dirty="0"/>
          </a:p>
          <a:p>
            <a:pPr marL="971550" marR="0" lvl="1" indent="-5143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služby pro podporu komunální energetiky s využitím OZE;</a:t>
            </a:r>
            <a:endParaRPr dirty="0"/>
          </a:p>
          <a:p>
            <a:pPr marL="971550" marR="0" lvl="1" indent="-5143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služby pro podporu revitalizace a resocializace území/krajiny;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zároveň revitalizovat objekt bývalé střední školy pro umístění služeb a jako inspiraci pro rekonstrukci/revitalizaci obdobných objektů.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1623137" y="1150070"/>
            <a:ext cx="8861196" cy="164969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rgbClr val="0061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Quattrocento Sans"/>
                <a:cs typeface="Calibri" panose="020F0502020204030204" pitchFamily="34" charset="0"/>
                <a:sym typeface="Quattrocento Sans"/>
              </a:rPr>
              <a:t>Vytvoření systému komplexních služeb pro veřejnou správu i další aktéry (především MSP) s cílem dosáhnout modernizace a transformace regionu</a:t>
            </a:r>
            <a:endParaRPr sz="2400" b="1" i="0" u="none" strike="noStrike" cap="none" dirty="0">
              <a:solidFill>
                <a:srgbClr val="0061A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/>
          <p:nvPr/>
        </p:nvSpPr>
        <p:spPr>
          <a:xfrm>
            <a:off x="2456755" y="3083685"/>
            <a:ext cx="3253418" cy="1442720"/>
          </a:xfrm>
          <a:prstGeom prst="roundRect">
            <a:avLst>
              <a:gd name="adj" fmla="val 16667"/>
            </a:avLst>
          </a:prstGeom>
          <a:solidFill>
            <a:srgbClr val="0061AF"/>
          </a:solidFill>
          <a:ln w="12700" cap="flat" cmpd="sng">
            <a:solidFill>
              <a:srgbClr val="0061A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cs-CZ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Datové centrum Ústeckého kraje, p. o.</a:t>
            </a:r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6042024" y="3077360"/>
            <a:ext cx="3253417" cy="1442720"/>
          </a:xfrm>
          <a:prstGeom prst="roundRect">
            <a:avLst>
              <a:gd name="adj" fmla="val 16667"/>
            </a:avLst>
          </a:prstGeom>
          <a:solidFill>
            <a:srgbClr val="34B65A"/>
          </a:solidFill>
          <a:ln w="12700" cap="flat" cmpd="sng">
            <a:solidFill>
              <a:srgbClr val="34B65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cs-CZ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Energetické centrum Ústeckého kraje, p. o.</a:t>
            </a:r>
            <a:endParaRPr/>
          </a:p>
        </p:txBody>
      </p:sp>
      <p:sp>
        <p:nvSpPr>
          <p:cNvPr id="183" name="Google Shape;183;p27"/>
          <p:cNvSpPr/>
          <p:nvPr/>
        </p:nvSpPr>
        <p:spPr>
          <a:xfrm>
            <a:off x="2452267" y="4797947"/>
            <a:ext cx="3253417" cy="1464928"/>
          </a:xfrm>
          <a:prstGeom prst="roundRect">
            <a:avLst>
              <a:gd name="adj" fmla="val 16667"/>
            </a:avLst>
          </a:prstGeom>
          <a:solidFill>
            <a:srgbClr val="EE2A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cs-CZ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Regionální rozvojová agentura Ústeckého kraje, a.s.</a:t>
            </a:r>
            <a:endParaRPr/>
          </a:p>
        </p:txBody>
      </p:sp>
      <p:sp>
        <p:nvSpPr>
          <p:cNvPr id="184" name="Google Shape;184;p27"/>
          <p:cNvSpPr/>
          <p:nvPr/>
        </p:nvSpPr>
        <p:spPr>
          <a:xfrm>
            <a:off x="6053503" y="4797947"/>
            <a:ext cx="3241937" cy="144271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cs-CZ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Inovační centrum Ústeckého kraje, z.s.</a:t>
            </a:r>
            <a:endParaRPr/>
          </a:p>
        </p:txBody>
      </p:sp>
      <p:pic>
        <p:nvPicPr>
          <p:cNvPr id="185" name="Google Shape;185;p27" descr="Skupinový brainstorming obry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6966" y="50491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 descr="Baterie obry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8214" y="322932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 descr="Harveyho ideogramy 70% obry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0376" y="3210047"/>
            <a:ext cx="870333" cy="87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 descr="Zemědělství obry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6309" y="511360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/>
          <p:cNvSpPr txBox="1"/>
          <p:nvPr/>
        </p:nvSpPr>
        <p:spPr>
          <a:xfrm>
            <a:off x="0" y="8366"/>
            <a:ext cx="12192000" cy="937053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cs-CZ" sz="4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Partneři projektu</a:t>
            </a:r>
            <a:endParaRPr/>
          </a:p>
        </p:txBody>
      </p:sp>
      <p:sp>
        <p:nvSpPr>
          <p:cNvPr id="190" name="Google Shape;190;p27"/>
          <p:cNvSpPr txBox="1"/>
          <p:nvPr/>
        </p:nvSpPr>
        <p:spPr>
          <a:xfrm>
            <a:off x="857839" y="1539124"/>
            <a:ext cx="1038833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Nevytváříme žádnou novou organizaci, jednotlivé tematické oblasti (pilíře) projektu realizují tito partneři: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/>
        </p:nvSpPr>
        <p:spPr>
          <a:xfrm>
            <a:off x="0" y="8366"/>
            <a:ext cx="12192000" cy="88718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cs-CZ" sz="4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Informační a datové služby (P1) </a:t>
            </a:r>
            <a:endParaRPr/>
          </a:p>
        </p:txBody>
      </p:sp>
      <p:sp>
        <p:nvSpPr>
          <p:cNvPr id="197" name="Google Shape;197;p28"/>
          <p:cNvSpPr txBox="1"/>
          <p:nvPr/>
        </p:nvSpPr>
        <p:spPr>
          <a:xfrm>
            <a:off x="838200" y="1825625"/>
            <a:ext cx="714559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8"/>
          <p:cNvSpPr txBox="1">
            <a:spLocks noGrp="1"/>
          </p:cNvSpPr>
          <p:nvPr>
            <p:ph type="sldNum" idx="12"/>
          </p:nvPr>
        </p:nvSpPr>
        <p:spPr>
          <a:xfrm>
            <a:off x="11203911" y="6356350"/>
            <a:ext cx="762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2000"/>
              <a:t>4</a:t>
            </a:fld>
            <a:endParaRPr sz="2000"/>
          </a:p>
        </p:txBody>
      </p:sp>
      <p:sp>
        <p:nvSpPr>
          <p:cNvPr id="199" name="Google Shape;199;p28"/>
          <p:cNvSpPr txBox="1"/>
          <p:nvPr/>
        </p:nvSpPr>
        <p:spPr>
          <a:xfrm>
            <a:off x="311498" y="1027523"/>
            <a:ext cx="11655249" cy="582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Otevřená sdílená datová platforma, jejímž úkolem je sběr dat z řady veřejných i neveřejných zdrojů, které budou všem stakeholderům sloužit pro datové analýzy, interoperabilitu, publicitu, rozhodování atd.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Aplikační řešení - služba:</a:t>
            </a:r>
            <a:endParaRPr/>
          </a:p>
          <a:p>
            <a:pPr marL="685800" marR="0" lvl="1" indent="-360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KEM (Krajský energetický management) – webová aplikace; přehled o spotřebě energií na konkrétních odběrných místech. K dispozici všechna data přehledně a na jednom místě, včetně informací o fakturaci, zadání vlastních odečtů elektroměrů a plynoměrů, vč. vyhodnocení a stanovení odhadované ceny. </a:t>
            </a:r>
            <a:endParaRPr/>
          </a:p>
          <a:p>
            <a:pPr marL="685800" marR="0" lvl="1" indent="-360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QRide (Virtuální odjezdové tabule) – webová aplikace; vyhledávání a zobrazování informací o odjezdech spojů na vybrané zastávce a poskytování těch nejaktuálnějších informací v reálném čase.</a:t>
            </a:r>
            <a:endParaRPr/>
          </a:p>
          <a:p>
            <a:pPr marL="685800" marR="0" lvl="1" indent="-360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Klimapp (Monitoring vnitřního prostředí) – webová aplikace pro sběr a vyhodnocení vlhkostních a teplotních dat z čidel umístěných ve vnitřních prostorech.</a:t>
            </a:r>
            <a:endParaRPr/>
          </a:p>
          <a:p>
            <a:pPr marL="685800" marR="0" lvl="1" indent="-360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LKOD (Lokální katalog otevřených dat) – datové sady k využití pro širokou veřejnost. Jednoduchou formou přibližuje celé téma otevřených dat všem občanům a posouvá veřejnost k lepšímu pochopení celé problematiky otevřených dat. </a:t>
            </a:r>
            <a:endParaRPr/>
          </a:p>
          <a:p>
            <a:pPr marL="685800" marR="0" lvl="1" indent="-360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Datový portál kraje, City Dashboard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Zároveň volně dostupný datový sklad pro potřeby realizované mimo datovou platformu.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Pokrytí území kraje komunitní IoT sítí (LoRaWAN) pro přenos dat z čidel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Rozšířené vzdělávání studentů středních a vysokých škol v IT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/>
        </p:nvSpPr>
        <p:spPr>
          <a:xfrm>
            <a:off x="0" y="8366"/>
            <a:ext cx="12192000" cy="840046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cs-CZ" sz="4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Podpora podnikání  a inovací (P2)</a:t>
            </a:r>
            <a:endParaRPr sz="4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9"/>
          <p:cNvSpPr txBox="1"/>
          <p:nvPr/>
        </p:nvSpPr>
        <p:spPr>
          <a:xfrm>
            <a:off x="838200" y="1825625"/>
            <a:ext cx="714559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9"/>
          <p:cNvSpPr txBox="1">
            <a:spLocks noGrp="1"/>
          </p:cNvSpPr>
          <p:nvPr>
            <p:ph type="sldNum" idx="12"/>
          </p:nvPr>
        </p:nvSpPr>
        <p:spPr>
          <a:xfrm>
            <a:off x="11203911" y="6356350"/>
            <a:ext cx="762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2000"/>
              <a:t>5</a:t>
            </a:fld>
            <a:endParaRPr sz="2000"/>
          </a:p>
        </p:txBody>
      </p:sp>
      <p:sp>
        <p:nvSpPr>
          <p:cNvPr id="208" name="Google Shape;208;p29"/>
          <p:cNvSpPr txBox="1"/>
          <p:nvPr/>
        </p:nvSpPr>
        <p:spPr>
          <a:xfrm>
            <a:off x="311498" y="1150070"/>
            <a:ext cx="7446761" cy="5699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r>
              <a:rPr lang="cs-CZ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Programy a služby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cs-CZ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Start-upy: </a:t>
            </a: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Nabízíme programy a služby, jejichž cílem je pomoci začínajícím podnikatelům proměnit jejich nápady v úspěšné podniky (</a:t>
            </a:r>
            <a:r>
              <a:rPr lang="cs-CZ" sz="2000" dirty="0">
                <a:latin typeface="GT America" panose="00000500000000000000" pitchFamily="50" charset="-18"/>
              </a:rPr>
              <a:t>např. firma </a:t>
            </a:r>
            <a:r>
              <a:rPr lang="cs-CZ" sz="2000" b="1" dirty="0" err="1">
                <a:latin typeface="GT America" panose="00000500000000000000" pitchFamily="50" charset="-18"/>
              </a:rPr>
              <a:t>Noxem</a:t>
            </a:r>
            <a:r>
              <a:rPr lang="cs-CZ" sz="2000" dirty="0">
                <a:latin typeface="GT America" panose="00000500000000000000" pitchFamily="50" charset="-18"/>
              </a:rPr>
              <a:t> jako vítěz mezi startupy v roce 2023)</a:t>
            </a: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kontakt: </a:t>
            </a:r>
            <a:r>
              <a:rPr lang="cs-CZ" sz="20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soukupova@icuk.cz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cs-CZ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Pokročilé podniky: </a:t>
            </a: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Naše rozvojové a akcelerační programy umožňují zavedeným podnikům zvýšit jejich inovační výkonnost.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kontakt: </a:t>
            </a:r>
            <a:r>
              <a:rPr lang="cs-CZ" sz="2000" b="0" i="0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platinn@icuk.cz</a:t>
            </a:r>
            <a:endParaRPr sz="2000" b="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cs-CZ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Technologické kompetence: </a:t>
            </a: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 rámci programu Technologické kompetence nabízíme inovativní řešení pro inovace: Poskytujeme zdroje a podporu, abychom pomohli společnostem zvýšit jejich technologickou odbornost.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kontakt: </a:t>
            </a:r>
            <a:r>
              <a:rPr lang="cs-CZ" sz="2000" b="0" i="0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platinn@icuk.cz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r>
              <a:rPr lang="cs-CZ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Bližší informace: https://icuk.cz/sluzby/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BE3FA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Obrázek 1" descr="Obsah obrázku text, snímek obrazovky, Lidská tvář, design&#10;&#10;Popis byl vytvořen automaticky">
            <a:extLst>
              <a:ext uri="{FF2B5EF4-FFF2-40B4-BE49-F238E27FC236}">
                <a16:creationId xmlns:a16="http://schemas.microsoft.com/office/drawing/2014/main" id="{5D2301F6-E49A-1DD1-6567-259C2B533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60" y="1032059"/>
            <a:ext cx="3495562" cy="55068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/>
        </p:nvSpPr>
        <p:spPr>
          <a:xfrm>
            <a:off x="0" y="8366"/>
            <a:ext cx="12192000" cy="868327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cs-CZ" sz="4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Energetika (P3)</a:t>
            </a:r>
            <a:endParaRPr/>
          </a:p>
        </p:txBody>
      </p:sp>
      <p:sp>
        <p:nvSpPr>
          <p:cNvPr id="216" name="Google Shape;216;p30"/>
          <p:cNvSpPr txBox="1"/>
          <p:nvPr/>
        </p:nvSpPr>
        <p:spPr>
          <a:xfrm>
            <a:off x="838200" y="1825625"/>
            <a:ext cx="714559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sldNum" idx="12"/>
          </p:nvPr>
        </p:nvSpPr>
        <p:spPr>
          <a:xfrm>
            <a:off x="11203911" y="6356350"/>
            <a:ext cx="762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2000"/>
              <a:t>6</a:t>
            </a:fld>
            <a:endParaRPr sz="2000"/>
          </a:p>
        </p:txBody>
      </p:sp>
      <p:sp>
        <p:nvSpPr>
          <p:cNvPr id="218" name="Google Shape;218;p30"/>
          <p:cNvSpPr txBox="1"/>
          <p:nvPr/>
        </p:nvSpPr>
        <p:spPr>
          <a:xfrm>
            <a:off x="311498" y="1027522"/>
            <a:ext cx="11655249" cy="582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Aktivity pro obce a města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Konzultace v oblasti územního energetického managementu a komunitní energetiky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Sběr dat (měření) – aplikace Krajský energetický management (KEM)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Příprava a zajištění zpracování energetických screeningů, studií, technických podkladů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Odborná a metodická podpora při rozvoji OZE a zvyšování účinnosti užití energie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Poradenství při čerpání dotací v oblasti komunitní energetiky a dalších energetických projektů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Příklad realizované spolupráce - </a:t>
            </a:r>
            <a:r>
              <a:rPr lang="cs-CZ" sz="200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město 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Litvínov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Integrace dat o měření do aplikace Krajský energetický management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Posouzení projektu fotovoltaické elektrárny na budově zimního stadionu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Konzultace výstupů energetického auditu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Kontakt: Síť veřejných energetiků Ústeckého kraje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Vedoucí oddělení energetického managementu	Energetická manažerka pro okres Most 	</a:t>
            </a:r>
            <a:endParaRPr lang="cs-CZ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Mgr. David Matuška				Mgr. Michaela Burdová </a:t>
            </a:r>
            <a:endParaRPr lang="cs-CZ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2000" b="0" i="0" u="sng" strike="noStrike" cap="none" dirty="0">
                <a:solidFill>
                  <a:schemeClr val="hlin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/>
              </a:rPr>
              <a:t>matuska@ecuk.cz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			</a:t>
            </a:r>
            <a:r>
              <a:rPr lang="cs-CZ" sz="2000" b="0" i="0" u="sng" strike="noStrike" cap="none" dirty="0">
                <a:solidFill>
                  <a:schemeClr val="hlin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4"/>
              </a:rPr>
              <a:t>burdova@ecuk.</a:t>
            </a:r>
            <a:r>
              <a:rPr lang="cs-CZ" sz="2000" b="0" i="0" u="sng" strike="noStrike" cap="none">
                <a:solidFill>
                  <a:schemeClr val="hlin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4"/>
              </a:rPr>
              <a:t>cz</a:t>
            </a:r>
            <a:r>
              <a:rPr lang="cs-CZ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lang="cs-CZ" sz="20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774 </a:t>
            </a:r>
            <a:r>
              <a:rPr lang="cs-CZ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960 997					725 763 864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marR="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412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/>
          <p:nvPr/>
        </p:nvSpPr>
        <p:spPr>
          <a:xfrm>
            <a:off x="0" y="8366"/>
            <a:ext cx="12192000" cy="934314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cs-CZ" sz="4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Krajina a urbanismus (P4)</a:t>
            </a:r>
            <a:endParaRPr sz="4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1"/>
          <p:cNvSpPr txBox="1"/>
          <p:nvPr/>
        </p:nvSpPr>
        <p:spPr>
          <a:xfrm>
            <a:off x="838200" y="1825625"/>
            <a:ext cx="714559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1"/>
          <p:cNvSpPr txBox="1">
            <a:spLocks noGrp="1"/>
          </p:cNvSpPr>
          <p:nvPr>
            <p:ph type="sldNum" idx="12"/>
          </p:nvPr>
        </p:nvSpPr>
        <p:spPr>
          <a:xfrm>
            <a:off x="11203911" y="6356350"/>
            <a:ext cx="762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2000"/>
              <a:t>7</a:t>
            </a:fld>
            <a:endParaRPr sz="2000"/>
          </a:p>
        </p:txBody>
      </p:sp>
      <p:sp>
        <p:nvSpPr>
          <p:cNvPr id="227" name="Google Shape;227;p31"/>
          <p:cNvSpPr txBox="1"/>
          <p:nvPr/>
        </p:nvSpPr>
        <p:spPr>
          <a:xfrm>
            <a:off x="311498" y="1140643"/>
            <a:ext cx="11655249" cy="570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s-C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Komplexní revitalizace území po těžbě uhlí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sběr a analýza podnětů/střetů/bariér/příležitostí a transformačních téma od obcí a dalších aktérů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iniciace a moderace jejich společného řešení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expertní vhled mezioborového týmu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osvěta (exkurze, výstavy, publikace) a destigmatizace kraje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tvorba koncepčních materiálů (8 pilotů, celopánevní plán rozvoje) za participace širokého spektra aktérů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konzultace (kraji a obcím při obnově krajiny, pořádání architektonických soutěží na zkvalitnění veřejného prostoru)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s-CZ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Příklady transformačních témat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rámcový plán rozvoje výsypky/lomu - resocializace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zlepšení prostupnosti krajiny a vyváženého využití s pozitivním socio-envi-ekonomickým dopadem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revitalizace brownfieldů, regenerace sídlišť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umisťování FVE do krajiny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ochrana přírody a průmyslového dědictví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správa posttěžebního území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Kontakt: Ing. Markéta Hendrychová, Ph.D. - vedoucí IV. pilíře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cs-CZ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Regionální rozvojová agentura Ústeckého kraje, a.s. ; hendrychova@rra.cz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5952" y="3717279"/>
            <a:ext cx="4144431" cy="2821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2"/>
          <p:cNvGrpSpPr/>
          <p:nvPr/>
        </p:nvGrpSpPr>
        <p:grpSpPr>
          <a:xfrm>
            <a:off x="4511791" y="3154684"/>
            <a:ext cx="3526413" cy="3539385"/>
            <a:chOff x="0" y="0"/>
            <a:chExt cx="1393151" cy="1398275"/>
          </a:xfrm>
        </p:grpSpPr>
        <p:sp>
          <p:nvSpPr>
            <p:cNvPr id="234" name="Google Shape;234;p32"/>
            <p:cNvSpPr/>
            <p:nvPr/>
          </p:nvSpPr>
          <p:spPr>
            <a:xfrm>
              <a:off x="0" y="0"/>
              <a:ext cx="1386932" cy="1398275"/>
            </a:xfrm>
            <a:custGeom>
              <a:avLst/>
              <a:gdLst/>
              <a:ahLst/>
              <a:cxnLst/>
              <a:rect l="l" t="t" r="r" b="b"/>
              <a:pathLst>
                <a:path w="1386932" h="1398275" extrusionOk="0">
                  <a:moveTo>
                    <a:pt x="0" y="0"/>
                  </a:moveTo>
                  <a:lnTo>
                    <a:pt x="1386932" y="0"/>
                  </a:lnTo>
                  <a:lnTo>
                    <a:pt x="1386932" y="1398275"/>
                  </a:lnTo>
                  <a:lnTo>
                    <a:pt x="0" y="1398275"/>
                  </a:lnTo>
                  <a:close/>
                </a:path>
              </a:pathLst>
            </a:custGeom>
            <a:solidFill>
              <a:srgbClr val="84A6C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2"/>
            <p:cNvSpPr txBox="1"/>
            <p:nvPr/>
          </p:nvSpPr>
          <p:spPr>
            <a:xfrm>
              <a:off x="580351" y="2689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3998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1533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TCUK</a:t>
              </a:r>
              <a:endParaRPr/>
            </a:p>
          </p:txBody>
        </p:sp>
      </p:grpSp>
      <p:sp>
        <p:nvSpPr>
          <p:cNvPr id="236" name="Google Shape;236;p32"/>
          <p:cNvSpPr/>
          <p:nvPr/>
        </p:nvSpPr>
        <p:spPr>
          <a:xfrm>
            <a:off x="7139235" y="641023"/>
            <a:ext cx="4831767" cy="2509459"/>
          </a:xfrm>
          <a:custGeom>
            <a:avLst/>
            <a:gdLst/>
            <a:ahLst/>
            <a:cxnLst/>
            <a:rect l="l" t="t" r="r" b="b"/>
            <a:pathLst>
              <a:path w="7996906" h="4479826" extrusionOk="0">
                <a:moveTo>
                  <a:pt x="0" y="0"/>
                </a:moveTo>
                <a:lnTo>
                  <a:pt x="7996907" y="0"/>
                </a:lnTo>
                <a:lnTo>
                  <a:pt x="7996907" y="4479826"/>
                </a:lnTo>
                <a:lnTo>
                  <a:pt x="0" y="44798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2"/>
          <p:cNvSpPr/>
          <p:nvPr/>
        </p:nvSpPr>
        <p:spPr>
          <a:xfrm>
            <a:off x="8431302" y="3245244"/>
            <a:ext cx="3539701" cy="3536301"/>
          </a:xfrm>
          <a:custGeom>
            <a:avLst/>
            <a:gdLst/>
            <a:ahLst/>
            <a:cxnLst/>
            <a:rect l="l" t="t" r="r" b="b"/>
            <a:pathLst>
              <a:path w="5309551" h="5304451" extrusionOk="0">
                <a:moveTo>
                  <a:pt x="0" y="0"/>
                </a:moveTo>
                <a:lnTo>
                  <a:pt x="5309552" y="0"/>
                </a:lnTo>
                <a:lnTo>
                  <a:pt x="5309552" y="5304451"/>
                </a:lnTo>
                <a:lnTo>
                  <a:pt x="0" y="5304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2"/>
          <p:cNvSpPr/>
          <p:nvPr/>
        </p:nvSpPr>
        <p:spPr>
          <a:xfrm>
            <a:off x="208223" y="1946486"/>
            <a:ext cx="6174456" cy="4676803"/>
          </a:xfrm>
          <a:custGeom>
            <a:avLst/>
            <a:gdLst/>
            <a:ahLst/>
            <a:cxnLst/>
            <a:rect l="l" t="t" r="r" b="b"/>
            <a:pathLst>
              <a:path w="9261684" h="7015204" extrusionOk="0">
                <a:moveTo>
                  <a:pt x="0" y="0"/>
                </a:moveTo>
                <a:lnTo>
                  <a:pt x="9261683" y="0"/>
                </a:lnTo>
                <a:lnTo>
                  <a:pt x="9261683" y="7015204"/>
                </a:lnTo>
                <a:lnTo>
                  <a:pt x="0" y="70152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386212" y="1446370"/>
            <a:ext cx="4666555" cy="305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99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Mezinárodní architektonická soutěž</a:t>
            </a:r>
            <a:endParaRPr sz="1799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32"/>
          <p:cNvSpPr txBox="1"/>
          <p:nvPr/>
        </p:nvSpPr>
        <p:spPr>
          <a:xfrm>
            <a:off x="0" y="8366"/>
            <a:ext cx="12192000" cy="85890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cs-CZ" sz="4400" b="1" u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Revitalizace objektu střední školy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/>
        </p:nvSpPr>
        <p:spPr>
          <a:xfrm>
            <a:off x="0" y="0"/>
            <a:ext cx="12192000" cy="961534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Calibri"/>
              <a:buNone/>
            </a:pPr>
            <a:r>
              <a:rPr lang="cs-CZ" sz="44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První výsledky</a:t>
            </a:r>
            <a:endParaRPr dirty="0"/>
          </a:p>
        </p:txBody>
      </p:sp>
      <p:sp>
        <p:nvSpPr>
          <p:cNvPr id="246" name="Google Shape;246;p33"/>
          <p:cNvSpPr txBox="1"/>
          <p:nvPr/>
        </p:nvSpPr>
        <p:spPr>
          <a:xfrm>
            <a:off x="819353" y="1026211"/>
            <a:ext cx="10820393" cy="534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Rychlejší odblokování vybraných post-těžebních území díky podpoře při rušení Chráněných ložiskových území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Rychlejší a cílenější rozvoj obnovitelných zdrojů energie v menších obcí díky dosud chybějícím informacím o jejich potenciálu (pilotní energetický screening obce Velké Březno)</a:t>
            </a:r>
            <a:endParaRPr sz="2200"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Pilotní studie využití </a:t>
            </a:r>
            <a:r>
              <a:rPr lang="cs-CZ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Radovesické</a:t>
            </a: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výsypky </a:t>
            </a:r>
            <a:endParaRPr sz="2200"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Zájem a postupné budování chytrého systému včasného protipožárního varování, založeného na čidlech a systému sběru dat v rámci projektu (region NP České Švýcarsko)</a:t>
            </a:r>
            <a:endParaRPr sz="2200"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Vyvolání zájmu o vybudování lékařského simulačního centra v objektu Transformačního centra</a:t>
            </a:r>
            <a:endParaRPr sz="2200"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Integrace města Louny do krajského energetického managementu</a:t>
            </a:r>
            <a:endParaRPr sz="2200"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Budování chytrého systému monitoringu vnitřního prostředí  v organizacích zřizovaných Ústeckým krajem</a:t>
            </a:r>
            <a:endParaRPr sz="2200"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Vzdělávací workshopy k tématu udržitelnosti a ESG </a:t>
            </a:r>
            <a:r>
              <a:rPr lang="cs-CZ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governance</a:t>
            </a:r>
            <a:endParaRPr sz="2200"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Semináře pro obce k tématu energetického potenciálu území a možností využití OZE</a:t>
            </a:r>
            <a:endParaRPr sz="2200"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∙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995</Words>
  <Application>Microsoft Office PowerPoint</Application>
  <PresentationFormat>Širokoúhlá obrazovka</PresentationFormat>
  <Paragraphs>117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Arial</vt:lpstr>
      <vt:lpstr>Quattrocento Sans</vt:lpstr>
      <vt:lpstr>Calibri</vt:lpstr>
      <vt:lpstr>Poppins</vt:lpstr>
      <vt:lpstr>Noto Sans Symbols</vt:lpstr>
      <vt:lpstr>GT America</vt:lpstr>
      <vt:lpstr>Motiv Office</vt:lpstr>
      <vt:lpstr>2_Motiv Office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Simona Kosíková</cp:lastModifiedBy>
  <cp:revision>6</cp:revision>
  <dcterms:modified xsi:type="dcterms:W3CDTF">2024-01-11T22:27:36Z</dcterms:modified>
</cp:coreProperties>
</file>