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media/image33.jpg" ContentType="image/png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7" r:id="rId2"/>
    <p:sldId id="269" r:id="rId3"/>
    <p:sldId id="363" r:id="rId4"/>
    <p:sldId id="364" r:id="rId5"/>
    <p:sldId id="392" r:id="rId6"/>
    <p:sldId id="393" r:id="rId7"/>
    <p:sldId id="365" r:id="rId8"/>
    <p:sldId id="258" r:id="rId9"/>
    <p:sldId id="293" r:id="rId10"/>
    <p:sldId id="361" r:id="rId11"/>
    <p:sldId id="362" r:id="rId12"/>
    <p:sldId id="408" r:id="rId13"/>
    <p:sldId id="395" r:id="rId14"/>
    <p:sldId id="396" r:id="rId15"/>
    <p:sldId id="397" r:id="rId16"/>
    <p:sldId id="398" r:id="rId17"/>
    <p:sldId id="256" r:id="rId18"/>
    <p:sldId id="399" r:id="rId19"/>
    <p:sldId id="400" r:id="rId20"/>
    <p:sldId id="402" r:id="rId21"/>
    <p:sldId id="403" r:id="rId22"/>
    <p:sldId id="379" r:id="rId23"/>
    <p:sldId id="380" r:id="rId24"/>
    <p:sldId id="381" r:id="rId25"/>
    <p:sldId id="270" r:id="rId26"/>
    <p:sldId id="331" r:id="rId27"/>
    <p:sldId id="386" r:id="rId28"/>
    <p:sldId id="387" r:id="rId29"/>
    <p:sldId id="389" r:id="rId30"/>
    <p:sldId id="404" r:id="rId31"/>
    <p:sldId id="390" r:id="rId32"/>
    <p:sldId id="405" r:id="rId33"/>
    <p:sldId id="406" r:id="rId34"/>
    <p:sldId id="374" r:id="rId35"/>
    <p:sldId id="282" r:id="rId36"/>
    <p:sldId id="280" r:id="rId37"/>
    <p:sldId id="296" r:id="rId38"/>
    <p:sldId id="299" r:id="rId39"/>
    <p:sldId id="300" r:id="rId40"/>
    <p:sldId id="375" r:id="rId41"/>
    <p:sldId id="376" r:id="rId42"/>
    <p:sldId id="377" r:id="rId43"/>
    <p:sldId id="407" r:id="rId44"/>
    <p:sldId id="401" r:id="rId45"/>
    <p:sldId id="366" r:id="rId46"/>
    <p:sldId id="372" r:id="rId47"/>
    <p:sldId id="373" r:id="rId48"/>
    <p:sldId id="261" r:id="rId49"/>
    <p:sldId id="394" r:id="rId50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27FF"/>
    <a:srgbClr val="000DFF"/>
    <a:srgbClr val="010FFF"/>
    <a:srgbClr val="9B9DF3"/>
    <a:srgbClr val="4F53E9"/>
    <a:srgbClr val="4C5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kudrnova.p\AppData\Local\Microsoft\Windows\INetCache\Content.Outlook\PH5UOA2Y\2023_KUS_Stav-okres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počet škol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Ústecký kraj</c:v>
                </c:pt>
                <c:pt idx="1">
                  <c:v>ostatní zřizovatelé (obec)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7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2E-439C-A82F-A1731A2745CC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počet oborů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Ústecký kraj</c:v>
                </c:pt>
                <c:pt idx="1">
                  <c:v>ostatní zřizovatelé (obec)</c:v>
                </c:pt>
              </c:strCache>
            </c:strRef>
          </c:cat>
          <c:val>
            <c:numRef>
              <c:f>List1!$C$2:$C$3</c:f>
              <c:numCache>
                <c:formatCode>General</c:formatCode>
                <c:ptCount val="2"/>
                <c:pt idx="0">
                  <c:v>51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2E-439C-A82F-A1731A2745C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593551280"/>
        <c:axId val="238852400"/>
      </c:barChart>
      <c:catAx>
        <c:axId val="15935512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38852400"/>
        <c:crosses val="autoZero"/>
        <c:auto val="1"/>
        <c:lblAlgn val="ctr"/>
        <c:lblOffset val="100"/>
        <c:noMultiLvlLbl val="0"/>
      </c:catAx>
      <c:valAx>
        <c:axId val="2388524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93551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běžné třídy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</c:f>
              <c:strCache>
                <c:ptCount val="1"/>
                <c:pt idx="0">
                  <c:v>počet žáků v 9. ročníku ZŠ</c:v>
                </c:pt>
              </c:strCache>
            </c:strRef>
          </c:cat>
          <c:val>
            <c:numRef>
              <c:f>List1!$B$2</c:f>
              <c:numCache>
                <c:formatCode>#,##0</c:formatCode>
                <c:ptCount val="1"/>
                <c:pt idx="0">
                  <c:v>1179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19-4F9F-8AB8-EDFD7A778924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speciální třídy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</c:f>
              <c:strCache>
                <c:ptCount val="1"/>
                <c:pt idx="0">
                  <c:v>počet žáků v 9. ročníku ZŠ</c:v>
                </c:pt>
              </c:strCache>
            </c:strRef>
          </c:cat>
          <c:val>
            <c:numRef>
              <c:f>List1!$C$2</c:f>
              <c:numCache>
                <c:formatCode>General</c:formatCode>
                <c:ptCount val="1"/>
                <c:pt idx="0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19-4F9F-8AB8-EDFD7A77892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34011808"/>
        <c:axId val="940418367"/>
      </c:barChart>
      <c:catAx>
        <c:axId val="734011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cs-CZ"/>
          </a:p>
        </c:txPr>
        <c:crossAx val="940418367"/>
        <c:crosses val="autoZero"/>
        <c:auto val="1"/>
        <c:lblAlgn val="ctr"/>
        <c:lblOffset val="100"/>
        <c:noMultiLvlLbl val="0"/>
      </c:catAx>
      <c:valAx>
        <c:axId val="9404183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cs-CZ"/>
          </a:p>
        </c:txPr>
        <c:crossAx val="734011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cap="none" baseline="0" dirty="0">
                <a:solidFill>
                  <a:schemeClr val="tx1"/>
                </a:solidFill>
                <a:latin typeface="Century Gothic" panose="020B0502020202020204" pitchFamily="34" charset="0"/>
              </a:rPr>
              <a:t>Podíl žáků v 1. ročníku SŠ dle typu oboru v okr. Chomutov (2023/2024)</a:t>
            </a:r>
            <a:endParaRPr lang="en-US" sz="1600" cap="none" baseline="0" dirty="0">
              <a:solidFill>
                <a:schemeClr val="tx1"/>
              </a:solidFill>
              <a:latin typeface="Century Gothic" panose="020B0502020202020204" pitchFamily="34" charset="0"/>
            </a:endParaRPr>
          </a:p>
        </c:rich>
      </c:tx>
      <c:layout>
        <c:manualLayout>
          <c:xMode val="edge"/>
          <c:yMode val="edge"/>
          <c:x val="0.13720696068066418"/>
          <c:y val="1.15737866490903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Podíl žáků v 1. ročníku SŠ dle typu oboru v okr. Chomutov (2023/2024)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C818-4158-94C1-7DDA2176ED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C818-4158-94C1-7DDA2176ED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818-4158-94C1-7DDA2176ED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818-4158-94C1-7DDA2176ED6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818-4158-94C1-7DDA2176ED6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C818-4158-94C1-7DDA2176ED60}"/>
              </c:ext>
            </c:extLst>
          </c:dPt>
          <c:dLbls>
            <c:dLbl>
              <c:idx val="0"/>
              <c:layout>
                <c:manualLayout>
                  <c:x val="0.20715782052140289"/>
                  <c:y val="0.10567790624202873"/>
                </c:manualLayout>
              </c:layout>
              <c:tx>
                <c:rich>
                  <a:bodyPr/>
                  <a:lstStyle/>
                  <a:p>
                    <a:fld id="{BFD862EF-01CE-4B7E-9A55-0CDB2AE30CBC}" type="CATEGORYNAME">
                      <a:rPr lang="en-US" smtClean="0"/>
                      <a:pPr/>
                      <a:t>[NÁZEV KATEGORIE]</a:t>
                    </a:fld>
                    <a:r>
                      <a:rPr lang="en-US" baseline="0" dirty="0"/>
                      <a:t>
</a:t>
                    </a:r>
                    <a:fld id="{0FA08B30-6CBD-4D41-AE89-98EC4DD3C55F}" type="PERCENTAGE">
                      <a:rPr lang="en-US" baseline="0" smtClean="0"/>
                      <a:pPr/>
                      <a:t>[PROCENTO]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818-4158-94C1-7DDA2176ED60}"/>
                </c:ext>
              </c:extLst>
            </c:dLbl>
            <c:dLbl>
              <c:idx val="1"/>
              <c:layout>
                <c:manualLayout>
                  <c:x val="1.3401298093333035E-2"/>
                  <c:y val="-2.833078718184801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818-4158-94C1-7DDA2176ED60}"/>
                </c:ext>
              </c:extLst>
            </c:dLbl>
            <c:dLbl>
              <c:idx val="2"/>
              <c:layout>
                <c:manualLayout>
                  <c:x val="4.7642239174186446E-2"/>
                  <c:y val="-6.679303772552891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818-4158-94C1-7DDA2176ED60}"/>
                </c:ext>
              </c:extLst>
            </c:dLbl>
            <c:dLbl>
              <c:idx val="3"/>
              <c:layout>
                <c:manualLayout>
                  <c:x val="9.1429335728138526E-3"/>
                  <c:y val="0.1104475770244405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818-4158-94C1-7DDA2176ED60}"/>
                </c:ext>
              </c:extLst>
            </c:dLbl>
            <c:dLbl>
              <c:idx val="4"/>
              <c:layout>
                <c:manualLayout>
                  <c:x val="-0.16115126096400759"/>
                  <c:y val="0.1072048102668007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18-4158-94C1-7DDA2176ED60}"/>
                </c:ext>
              </c:extLst>
            </c:dLbl>
            <c:dLbl>
              <c:idx val="5"/>
              <c:layout>
                <c:manualLayout>
                  <c:x val="2.1195619129856947E-2"/>
                  <c:y val="0.1075788855527737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818-4158-94C1-7DDA2176ED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List1!$A$2:$A$7</c:f>
              <c:strCache>
                <c:ptCount val="6"/>
                <c:pt idx="0">
                  <c:v>E</c:v>
                </c:pt>
                <c:pt idx="1">
                  <c:v>H</c:v>
                </c:pt>
                <c:pt idx="2">
                  <c:v>K</c:v>
                </c:pt>
                <c:pt idx="3">
                  <c:v>M</c:v>
                </c:pt>
                <c:pt idx="4">
                  <c:v>L/0</c:v>
                </c:pt>
                <c:pt idx="5">
                  <c:v>L/5</c:v>
                </c:pt>
              </c:strCache>
            </c:strRef>
          </c:cat>
          <c:val>
            <c:numRef>
              <c:f>List1!$B$2:$B$7</c:f>
              <c:numCache>
                <c:formatCode>General</c:formatCode>
                <c:ptCount val="6"/>
                <c:pt idx="0">
                  <c:v>95</c:v>
                </c:pt>
                <c:pt idx="1">
                  <c:v>492</c:v>
                </c:pt>
                <c:pt idx="2">
                  <c:v>248</c:v>
                </c:pt>
                <c:pt idx="3">
                  <c:v>506</c:v>
                </c:pt>
                <c:pt idx="4">
                  <c:v>36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18-4158-94C1-7DDA2176ED60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okr. Chomutov</c:v>
                </c:pt>
              </c:strCache>
            </c:strRef>
          </c:tx>
          <c:spPr>
            <a:solidFill>
              <a:srgbClr val="9B9D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počet žáků v 9. ročníku ZŠ</c:v>
                </c:pt>
                <c:pt idx="1">
                  <c:v>volné kapacity dle kategorie dosaženého vzdělání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1229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FC-4B21-A5AD-133DCB67C995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počet žáků v 9. ročníku ZŠ</c:v>
                </c:pt>
                <c:pt idx="1">
                  <c:v>volné kapacity dle kategorie dosaženého vzdělání</c:v>
                </c:pt>
              </c:strCache>
            </c:strRef>
          </c:cat>
          <c:val>
            <c:numRef>
              <c:f>List1!$C$2:$C$3</c:f>
              <c:numCache>
                <c:formatCode>General</c:formatCode>
                <c:ptCount val="2"/>
                <c:pt idx="1">
                  <c:v>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FC-4B21-A5AD-133DCB67C995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počet žáků v 9. ročníku ZŠ</c:v>
                </c:pt>
                <c:pt idx="1">
                  <c:v>volné kapacity dle kategorie dosaženého vzdělání</c:v>
                </c:pt>
              </c:strCache>
            </c:strRef>
          </c:cat>
          <c:val>
            <c:numRef>
              <c:f>List1!$D$2:$D$3</c:f>
              <c:numCache>
                <c:formatCode>General</c:formatCode>
                <c:ptCount val="2"/>
                <c:pt idx="1">
                  <c:v>688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FC-4B21-A5AD-133DCB67C995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K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počet žáků v 9. ročníku ZŠ</c:v>
                </c:pt>
                <c:pt idx="1">
                  <c:v>volné kapacity dle kategorie dosaženého vzdělání</c:v>
                </c:pt>
              </c:strCache>
            </c:strRef>
          </c:cat>
          <c:val>
            <c:numRef>
              <c:f>List1!$E$2:$E$3</c:f>
              <c:numCache>
                <c:formatCode>General</c:formatCode>
                <c:ptCount val="2"/>
                <c:pt idx="1">
                  <c:v>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FC-4B21-A5AD-133DCB67C995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počet žáků v 9. ročníku ZŠ</c:v>
                </c:pt>
                <c:pt idx="1">
                  <c:v>volné kapacity dle kategorie dosaženého vzdělání</c:v>
                </c:pt>
              </c:strCache>
            </c:strRef>
          </c:cat>
          <c:val>
            <c:numRef>
              <c:f>List1!$F$2:$F$3</c:f>
              <c:numCache>
                <c:formatCode>General</c:formatCode>
                <c:ptCount val="2"/>
                <c:pt idx="1">
                  <c:v>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FC-4B21-A5AD-133DCB67C995}"/>
            </c:ext>
          </c:extLst>
        </c:ser>
        <c:ser>
          <c:idx val="5"/>
          <c:order val="5"/>
          <c:tx>
            <c:strRef>
              <c:f>List1!$G$1</c:f>
              <c:strCache>
                <c:ptCount val="1"/>
                <c:pt idx="0">
                  <c:v>L/0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0.13970588235294118"/>
                  <c:y val="2.918642495710508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DFC-4B21-A5AD-133DCB67C9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počet žáků v 9. ročníku ZŠ</c:v>
                </c:pt>
                <c:pt idx="1">
                  <c:v>volné kapacity dle kategorie dosaženého vzdělání</c:v>
                </c:pt>
              </c:strCache>
            </c:strRef>
          </c:cat>
          <c:val>
            <c:numRef>
              <c:f>List1!$G$2:$G$3</c:f>
              <c:numCache>
                <c:formatCode>General</c:formatCode>
                <c:ptCount val="2"/>
                <c:pt idx="1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DFC-4B21-A5AD-133DCB67C995}"/>
            </c:ext>
          </c:extLst>
        </c:ser>
        <c:ser>
          <c:idx val="6"/>
          <c:order val="6"/>
          <c:tx>
            <c:strRef>
              <c:f>List1!$H$1</c:f>
              <c:strCache>
                <c:ptCount val="1"/>
                <c:pt idx="0">
                  <c:v>L/5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.13480392156862728"/>
                  <c:y val="-5.495091394876702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DFC-4B21-A5AD-133DCB67C9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počet žáků v 9. ročníku ZŠ</c:v>
                </c:pt>
                <c:pt idx="1">
                  <c:v>volné kapacity dle kategorie dosaženého vzdělání</c:v>
                </c:pt>
              </c:strCache>
            </c:strRef>
          </c:cat>
          <c:val>
            <c:numRef>
              <c:f>List1!$H$2:$H$3</c:f>
              <c:numCache>
                <c:formatCode>General</c:formatCode>
                <c:ptCount val="2"/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DFC-4B21-A5AD-133DCB67C99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60987472"/>
        <c:axId val="1421928880"/>
      </c:barChart>
      <c:catAx>
        <c:axId val="26098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21928880"/>
        <c:crosses val="autoZero"/>
        <c:auto val="1"/>
        <c:lblAlgn val="ctr"/>
        <c:lblOffset val="100"/>
        <c:noMultiLvlLbl val="0"/>
      </c:catAx>
      <c:valAx>
        <c:axId val="1421928880"/>
        <c:scaling>
          <c:orientation val="minMax"/>
          <c:max val="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60987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dirty="0">
                <a:solidFill>
                  <a:srgbClr val="000DFF"/>
                </a:solidFill>
              </a:rPr>
              <a:t>Klasifikace stavu silnic II. a III. třídy 2023</a:t>
            </a:r>
          </a:p>
        </c:rich>
      </c:tx>
      <c:layout>
        <c:manualLayout>
          <c:xMode val="edge"/>
          <c:yMode val="edge"/>
          <c:x val="0.17896230076261901"/>
          <c:y val="4.736761032643742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6.5944133992505691E-2"/>
          <c:y val="0.16371882086167799"/>
          <c:w val="0.70994273791762386"/>
          <c:h val="0.6896820040352098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Okresy!$N$3</c:f>
              <c:strCache>
                <c:ptCount val="1"/>
                <c:pt idx="0">
                  <c:v>výborný</c:v>
                </c:pt>
              </c:strCache>
            </c:strRef>
          </c:tx>
          <c:spPr>
            <a:solidFill>
              <a:srgbClr val="008000"/>
            </a:solidFill>
            <a:ln>
              <a:noFill/>
            </a:ln>
            <a:effectLst/>
          </c:spPr>
          <c:invertIfNegative val="0"/>
          <c:cat>
            <c:strRef>
              <c:f>Okresy!$M$4:$M$10</c:f>
              <c:strCache>
                <c:ptCount val="7"/>
                <c:pt idx="0">
                  <c:v>Děčín</c:v>
                </c:pt>
                <c:pt idx="1">
                  <c:v>Chomutov</c:v>
                </c:pt>
                <c:pt idx="2">
                  <c:v>Most</c:v>
                </c:pt>
                <c:pt idx="3">
                  <c:v>Louny</c:v>
                </c:pt>
                <c:pt idx="4">
                  <c:v>Ústí nad Labem</c:v>
                </c:pt>
                <c:pt idx="5">
                  <c:v>Teplice</c:v>
                </c:pt>
                <c:pt idx="6">
                  <c:v>Litoměřice</c:v>
                </c:pt>
              </c:strCache>
            </c:strRef>
          </c:cat>
          <c:val>
            <c:numRef>
              <c:f>Okresy!$N$4:$N$10</c:f>
              <c:numCache>
                <c:formatCode>#,##0</c:formatCode>
                <c:ptCount val="7"/>
                <c:pt idx="0">
                  <c:v>178053</c:v>
                </c:pt>
                <c:pt idx="1">
                  <c:v>118342</c:v>
                </c:pt>
                <c:pt idx="2">
                  <c:v>35103</c:v>
                </c:pt>
                <c:pt idx="3">
                  <c:v>196703</c:v>
                </c:pt>
                <c:pt idx="4">
                  <c:v>59122</c:v>
                </c:pt>
                <c:pt idx="5">
                  <c:v>54776</c:v>
                </c:pt>
                <c:pt idx="6">
                  <c:v>151271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A6-4C99-9569-1B0302D57525}"/>
            </c:ext>
          </c:extLst>
        </c:ser>
        <c:ser>
          <c:idx val="1"/>
          <c:order val="1"/>
          <c:tx>
            <c:strRef>
              <c:f>Okresy!$O$3</c:f>
              <c:strCache>
                <c:ptCount val="1"/>
                <c:pt idx="0">
                  <c:v>dobrý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Okresy!$M$4:$M$10</c:f>
              <c:strCache>
                <c:ptCount val="7"/>
                <c:pt idx="0">
                  <c:v>Děčín</c:v>
                </c:pt>
                <c:pt idx="1">
                  <c:v>Chomutov</c:v>
                </c:pt>
                <c:pt idx="2">
                  <c:v>Most</c:v>
                </c:pt>
                <c:pt idx="3">
                  <c:v>Louny</c:v>
                </c:pt>
                <c:pt idx="4">
                  <c:v>Ústí nad Labem</c:v>
                </c:pt>
                <c:pt idx="5">
                  <c:v>Teplice</c:v>
                </c:pt>
                <c:pt idx="6">
                  <c:v>Litoměřice</c:v>
                </c:pt>
              </c:strCache>
            </c:strRef>
          </c:cat>
          <c:val>
            <c:numRef>
              <c:f>Okresy!$O$4:$O$10</c:f>
              <c:numCache>
                <c:formatCode>#,##0</c:formatCode>
                <c:ptCount val="7"/>
                <c:pt idx="0">
                  <c:v>174983</c:v>
                </c:pt>
                <c:pt idx="1">
                  <c:v>219029</c:v>
                </c:pt>
                <c:pt idx="2">
                  <c:v>78844</c:v>
                </c:pt>
                <c:pt idx="3">
                  <c:v>221176</c:v>
                </c:pt>
                <c:pt idx="4">
                  <c:v>98015</c:v>
                </c:pt>
                <c:pt idx="5">
                  <c:v>95306</c:v>
                </c:pt>
                <c:pt idx="6">
                  <c:v>247959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A6-4C99-9569-1B0302D57525}"/>
            </c:ext>
          </c:extLst>
        </c:ser>
        <c:ser>
          <c:idx val="2"/>
          <c:order val="2"/>
          <c:tx>
            <c:strRef>
              <c:f>Okresy!$P$3</c:f>
              <c:strCache>
                <c:ptCount val="1"/>
                <c:pt idx="0">
                  <c:v>vyhovující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Okresy!$M$4:$M$10</c:f>
              <c:strCache>
                <c:ptCount val="7"/>
                <c:pt idx="0">
                  <c:v>Děčín</c:v>
                </c:pt>
                <c:pt idx="1">
                  <c:v>Chomutov</c:v>
                </c:pt>
                <c:pt idx="2">
                  <c:v>Most</c:v>
                </c:pt>
                <c:pt idx="3">
                  <c:v>Louny</c:v>
                </c:pt>
                <c:pt idx="4">
                  <c:v>Ústí nad Labem</c:v>
                </c:pt>
                <c:pt idx="5">
                  <c:v>Teplice</c:v>
                </c:pt>
                <c:pt idx="6">
                  <c:v>Litoměřice</c:v>
                </c:pt>
              </c:strCache>
            </c:strRef>
          </c:cat>
          <c:val>
            <c:numRef>
              <c:f>Okresy!$P$4:$P$10</c:f>
              <c:numCache>
                <c:formatCode>#,##0</c:formatCode>
                <c:ptCount val="7"/>
                <c:pt idx="0">
                  <c:v>62842</c:v>
                </c:pt>
                <c:pt idx="1">
                  <c:v>80795</c:v>
                </c:pt>
                <c:pt idx="2">
                  <c:v>47962</c:v>
                </c:pt>
                <c:pt idx="3">
                  <c:v>100628</c:v>
                </c:pt>
                <c:pt idx="4">
                  <c:v>64779</c:v>
                </c:pt>
                <c:pt idx="5">
                  <c:v>65808</c:v>
                </c:pt>
                <c:pt idx="6">
                  <c:v>106978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A6-4C99-9569-1B0302D57525}"/>
            </c:ext>
          </c:extLst>
        </c:ser>
        <c:ser>
          <c:idx val="3"/>
          <c:order val="3"/>
          <c:tx>
            <c:strRef>
              <c:f>Okresy!$Q$3</c:f>
              <c:strCache>
                <c:ptCount val="1"/>
                <c:pt idx="0">
                  <c:v>nevyhovující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cat>
            <c:strRef>
              <c:f>Okresy!$M$4:$M$10</c:f>
              <c:strCache>
                <c:ptCount val="7"/>
                <c:pt idx="0">
                  <c:v>Děčín</c:v>
                </c:pt>
                <c:pt idx="1">
                  <c:v>Chomutov</c:v>
                </c:pt>
                <c:pt idx="2">
                  <c:v>Most</c:v>
                </c:pt>
                <c:pt idx="3">
                  <c:v>Louny</c:v>
                </c:pt>
                <c:pt idx="4">
                  <c:v>Ústí nad Labem</c:v>
                </c:pt>
                <c:pt idx="5">
                  <c:v>Teplice</c:v>
                </c:pt>
                <c:pt idx="6">
                  <c:v>Litoměřice</c:v>
                </c:pt>
              </c:strCache>
            </c:strRef>
          </c:cat>
          <c:val>
            <c:numRef>
              <c:f>Okresy!$Q$4:$Q$10</c:f>
              <c:numCache>
                <c:formatCode>#,##0</c:formatCode>
                <c:ptCount val="7"/>
                <c:pt idx="0">
                  <c:v>69061</c:v>
                </c:pt>
                <c:pt idx="1">
                  <c:v>95242</c:v>
                </c:pt>
                <c:pt idx="2">
                  <c:v>32541</c:v>
                </c:pt>
                <c:pt idx="3">
                  <c:v>146426</c:v>
                </c:pt>
                <c:pt idx="4">
                  <c:v>51507</c:v>
                </c:pt>
                <c:pt idx="5">
                  <c:v>70774</c:v>
                </c:pt>
                <c:pt idx="6">
                  <c:v>167119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A6-4C99-9569-1B0302D57525}"/>
            </c:ext>
          </c:extLst>
        </c:ser>
        <c:ser>
          <c:idx val="4"/>
          <c:order val="4"/>
          <c:tx>
            <c:strRef>
              <c:f>Okresy!$R$3</c:f>
              <c:strCache>
                <c:ptCount val="1"/>
                <c:pt idx="0">
                  <c:v>havarijní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Okresy!$M$4:$M$10</c:f>
              <c:strCache>
                <c:ptCount val="7"/>
                <c:pt idx="0">
                  <c:v>Děčín</c:v>
                </c:pt>
                <c:pt idx="1">
                  <c:v>Chomutov</c:v>
                </c:pt>
                <c:pt idx="2">
                  <c:v>Most</c:v>
                </c:pt>
                <c:pt idx="3">
                  <c:v>Louny</c:v>
                </c:pt>
                <c:pt idx="4">
                  <c:v>Ústí nad Labem</c:v>
                </c:pt>
                <c:pt idx="5">
                  <c:v>Teplice</c:v>
                </c:pt>
                <c:pt idx="6">
                  <c:v>Litoměřice</c:v>
                </c:pt>
              </c:strCache>
            </c:strRef>
          </c:cat>
          <c:val>
            <c:numRef>
              <c:f>Okresy!$R$4:$R$10</c:f>
              <c:numCache>
                <c:formatCode>#,##0</c:formatCode>
                <c:ptCount val="7"/>
                <c:pt idx="0">
                  <c:v>56457</c:v>
                </c:pt>
                <c:pt idx="1">
                  <c:v>41933</c:v>
                </c:pt>
                <c:pt idx="2">
                  <c:v>12050</c:v>
                </c:pt>
                <c:pt idx="3">
                  <c:v>151122</c:v>
                </c:pt>
                <c:pt idx="4">
                  <c:v>51555</c:v>
                </c:pt>
                <c:pt idx="5">
                  <c:v>49913</c:v>
                </c:pt>
                <c:pt idx="6">
                  <c:v>193725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BA6-4C99-9569-1B0302D575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52170479"/>
        <c:axId val="1546814959"/>
      </c:barChart>
      <c:lineChart>
        <c:grouping val="stacked"/>
        <c:varyColors val="0"/>
        <c:ser>
          <c:idx val="5"/>
          <c:order val="5"/>
          <c:tx>
            <c:strRef>
              <c:f>Okresy!$T$3</c:f>
              <c:strCache>
                <c:ptCount val="1"/>
                <c:pt idx="0">
                  <c:v>Klasifikace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bg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Okresy!$T$4:$T$10</c:f>
              <c:numCache>
                <c:formatCode>#,##0.00</c:formatCode>
                <c:ptCount val="7"/>
                <c:pt idx="0">
                  <c:v>2.3551596243784587</c:v>
                </c:pt>
                <c:pt idx="1">
                  <c:v>2.5019186409791461</c:v>
                </c:pt>
                <c:pt idx="2">
                  <c:v>2.552498789346247</c:v>
                </c:pt>
                <c:pt idx="3">
                  <c:v>2.7966901740691497</c:v>
                </c:pt>
                <c:pt idx="4">
                  <c:v>2.8103194677793573</c:v>
                </c:pt>
                <c:pt idx="5">
                  <c:v>2.8982164556698766</c:v>
                </c:pt>
                <c:pt idx="6">
                  <c:v>3.0046917601251137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BA6-4C99-9569-1B0302D575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5514768"/>
        <c:axId val="1680109680"/>
      </c:lineChart>
      <c:catAx>
        <c:axId val="1552170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546814959"/>
        <c:crosses val="autoZero"/>
        <c:auto val="1"/>
        <c:lblAlgn val="ctr"/>
        <c:lblOffset val="100"/>
        <c:noMultiLvlLbl val="0"/>
      </c:catAx>
      <c:valAx>
        <c:axId val="15468149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552170479"/>
        <c:crosses val="autoZero"/>
        <c:crossBetween val="between"/>
      </c:valAx>
      <c:valAx>
        <c:axId val="1680109680"/>
        <c:scaling>
          <c:orientation val="minMax"/>
          <c:max val="4"/>
          <c:min val="1"/>
        </c:scaling>
        <c:delete val="0"/>
        <c:axPos val="r"/>
        <c:numFmt formatCode="#,##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185514768"/>
        <c:crosses val="max"/>
        <c:crossBetween val="between"/>
      </c:valAx>
      <c:catAx>
        <c:axId val="1185514768"/>
        <c:scaling>
          <c:orientation val="minMax"/>
        </c:scaling>
        <c:delete val="1"/>
        <c:axPos val="b"/>
        <c:majorTickMark val="out"/>
        <c:minorTickMark val="none"/>
        <c:tickLblPos val="nextTo"/>
        <c:crossAx val="168010968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F0D86-656B-4472-8896-B9205A5EE9B6}" type="datetimeFigureOut">
              <a:rPr lang="cs-CZ" smtClean="0"/>
              <a:t>05.02.2024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E39AA-C04E-4BA5-B9DF-2C32A4010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6595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E39AA-C04E-4BA5-B9DF-2C32A40100C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6031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FB643AE8-F86B-A854-E197-B4D6EBBD932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330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0752F0A1-0E66-D202-B4D0-A977A394897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7046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49F70347-B9DC-9D01-A206-7A2BEA81EA0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638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49F70347-B9DC-9D01-A206-7A2BEA81EA0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0865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FEE75277-32C8-84C3-A098-FB4B55BA27F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9058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FEE75277-32C8-84C3-A098-FB4B55BA27F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9058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ae7c4f0658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ae7c4f0658_0_33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ae7c4f0658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ae7c4f0658_0_34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DBD48084-4E1D-37E6-0AD9-C0C48DFE451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– okres Chomutov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2541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898CF3EB-5005-FAE0-315B-76FD2AD4ACC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719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sz="1200" dirty="0">
                <a:latin typeface="Century Gothic" panose="020B0502020202020204" pitchFamily="34" charset="0"/>
              </a:rPr>
              <a:t>5 SŠ v ORP Chomutov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sz="1200" dirty="0">
                <a:latin typeface="Century Gothic" panose="020B0502020202020204" pitchFamily="34" charset="0"/>
              </a:rPr>
              <a:t>3 SŠ v ORP Kadaň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sz="1200" dirty="0">
                <a:latin typeface="Century Gothic" panose="020B0502020202020204" pitchFamily="34" charset="0"/>
              </a:rPr>
              <a:t>4 gymnázia a 4 střední odborné školy</a:t>
            </a:r>
          </a:p>
          <a:p>
            <a:endParaRPr lang="cs-CZ" dirty="0"/>
          </a:p>
          <a:p>
            <a:endParaRPr lang="cs-CZ" dirty="0"/>
          </a:p>
          <a:p>
            <a:r>
              <a:rPr lang="cs-CZ" u="sng" dirty="0"/>
              <a:t>Levý graf:</a:t>
            </a:r>
            <a:r>
              <a:rPr lang="cs-CZ" u="none" dirty="0"/>
              <a:t> </a:t>
            </a:r>
            <a:r>
              <a:rPr lang="cs-CZ" dirty="0"/>
              <a:t>Počet nabízených kapacit dle typu oboru (sběru dat SMT) v okr. Chomutov 			</a:t>
            </a:r>
            <a:r>
              <a:rPr lang="cs-CZ" u="sng" dirty="0"/>
              <a:t>Pravý graf:</a:t>
            </a:r>
            <a:r>
              <a:rPr lang="cs-CZ" u="none" dirty="0"/>
              <a:t>  </a:t>
            </a:r>
            <a:r>
              <a:rPr lang="cs-CZ" dirty="0"/>
              <a:t>Počet žáků v 1. ročníku SŠ v okr. Chomutov 		</a:t>
            </a:r>
          </a:p>
          <a:p>
            <a:r>
              <a:rPr lang="cs-CZ" dirty="0"/>
              <a:t>E: 220 (11,0 %)								E: 95 (6,7 %)</a:t>
            </a:r>
          </a:p>
          <a:p>
            <a:r>
              <a:rPr lang="cs-CZ" dirty="0"/>
              <a:t>H: 688 (34,5 %)							H: 492 (34,6 %)</a:t>
            </a:r>
          </a:p>
          <a:p>
            <a:r>
              <a:rPr lang="cs-CZ" dirty="0"/>
              <a:t>K (jen K/4): 216 (10,8 %) a vč. 	K/6 a K/8: 310 						K: 248 (17,4 %)</a:t>
            </a:r>
          </a:p>
          <a:p>
            <a:r>
              <a:rPr lang="cs-CZ" dirty="0"/>
              <a:t>M: 692 (34,7 %)							M: 506 (35,6 %)</a:t>
            </a:r>
          </a:p>
          <a:p>
            <a:r>
              <a:rPr lang="cs-CZ" dirty="0"/>
              <a:t>L/0: 120 (6,0 %)							L/0: 36 (2,5 %)</a:t>
            </a:r>
          </a:p>
          <a:p>
            <a:r>
              <a:rPr lang="cs-CZ" dirty="0"/>
              <a:t>L/5: 60 (3,0 %)								L/5: 45 (3,2 %)</a:t>
            </a:r>
          </a:p>
          <a:p>
            <a:r>
              <a:rPr lang="cs-CZ" b="1" dirty="0"/>
              <a:t>Celkem: 1 996</a:t>
            </a:r>
            <a:r>
              <a:rPr lang="cs-CZ" dirty="0"/>
              <a:t>							</a:t>
            </a:r>
            <a:r>
              <a:rPr lang="cs-CZ" b="1" dirty="0"/>
              <a:t>Celkem: 1 422</a:t>
            </a:r>
          </a:p>
          <a:p>
            <a:endParaRPr lang="cs-CZ" b="1" dirty="0"/>
          </a:p>
          <a:p>
            <a:r>
              <a:rPr lang="cs-CZ" b="1" dirty="0"/>
              <a:t>Převis volné kapacity: 574 míst. </a:t>
            </a:r>
          </a:p>
          <a:p>
            <a:endParaRPr lang="cs-CZ" dirty="0"/>
          </a:p>
          <a:p>
            <a:r>
              <a:rPr lang="cs-CZ" u="sng" dirty="0"/>
              <a:t>Pro doplnění:</a:t>
            </a:r>
            <a:r>
              <a:rPr lang="cs-CZ" u="none" dirty="0"/>
              <a:t> </a:t>
            </a:r>
            <a:r>
              <a:rPr lang="cs-CZ" dirty="0"/>
              <a:t>Počet žáků v 1. ročníku SŠ dle typu oboru (2023/24) v ÚK</a:t>
            </a: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	658 (6,3 %)</a:t>
            </a: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H	3126 (29,7 %)</a:t>
            </a: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K	1588 (15,1 %)</a:t>
            </a: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	4532 (43,1 %)</a:t>
            </a: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L/0	232 (2,2 %)</a:t>
            </a: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L/5	373 (3,5 %)</a:t>
            </a:r>
          </a:p>
          <a:p>
            <a:endParaRPr lang="cs-CZ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cs-CZ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Sběr dat nutné brát s rezervou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– nejde o oficiální data. Ta budou brzy s ohledem na nově vznikající proces přihlašovacího řízení na SŠ. </a:t>
            </a: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 pravém grafu jsou zohledněny všechny obory K (K/4, K/6 i K/8), tj. relevantní 1. ročníky daného typu oboru vč. K/6 a K/8. V levém nelze začlenit, proto je podíl K na celkových kapacitách nižší. Celkový počet volných kapacit oborů K vč. víceletých gymnázií činí 310 míst. </a:t>
            </a: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Počet nabízených kapacit celkem v ÚK v roce 2024/2025 (bez oborů P, N, K/6 a K/8) –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12 183 míst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 V okrese Chomutov 1 996 míst, tj. 16,4 %. </a:t>
            </a:r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DBD48084-4E1D-37E6-0AD9-C0C48DFE451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– okres Chomutov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30316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DBD48084-4E1D-37E6-0AD9-C0C48DFE451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– okres Chomutov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4325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DBD48084-4E1D-37E6-0AD9-C0C48DFE451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– okres Chomutov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79734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DBD48084-4E1D-37E6-0AD9-C0C48DFE451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– okres Chomutov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85743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87C84033-37B4-D676-4356-97139BFB54E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934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457BFE1D-3E4B-9C3B-F72F-D05224FEA7F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73602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E39AA-C04E-4BA5-B9DF-2C32A40100CF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99242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E39AA-C04E-4BA5-B9DF-2C32A40100CF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78560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E39AA-C04E-4BA5-B9DF-2C32A40100CF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40751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C25A118F-F1AD-4272-9EC2-6C82F131406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9978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1206540C-24D0-16FD-2F4C-B9AFBF7EF83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3697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C25A118F-F1AD-4272-9EC2-6C82F131406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06634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C25A118F-F1AD-4272-9EC2-6C82F131406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73549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C25A118F-F1AD-4272-9EC2-6C82F131406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77073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3D20471B-0491-BB2A-D5CB-B498015B4CF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4091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3D20471B-0491-BB2A-D5CB-B498015B4CF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08877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3D20471B-0491-BB2A-D5CB-B498015B4CF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65884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3D20471B-0491-BB2A-D5CB-B498015B4CF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05720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E39AA-C04E-4BA5-B9DF-2C32A40100CF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9446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898CF3EB-5005-FAE0-315B-76FD2AD4ACC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7871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898CF3EB-5005-FAE0-315B-76FD2AD4ACC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2673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1206540C-24D0-16FD-2F4C-B9AFBF7EF83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369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ln w="0">
            <a:noFill/>
          </a:ln>
        </p:spPr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679768" y="4777292"/>
            <a:ext cx="5437783" cy="3908125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2945302" cy="497504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Den s Ústeckým krajem - okres Děčín</a:t>
            </a:r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1206540C-24D0-16FD-2F4C-B9AFBF7EF83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369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FB643AE8-F86B-A854-E197-B4D6EBBD932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0990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05.02.2024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2042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05.02.2024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564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05.02.2024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7290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cs" smtClean="0"/>
              <a:pPr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3188921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05.02.2024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1249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05.02.2024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9240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05.02.2024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2977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05.02.2024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464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05.02.2024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1054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05.02.2024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293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05.02.2024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7770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05.02.2024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9024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5881-60BC-4503-B5C4-5F5A774FF41F}" type="datetimeFigureOut">
              <a:rPr lang="cs-CZ" smtClean="0"/>
              <a:t>05.02.2024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406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tel:+420604226316" TargetMode="External"/><Relationship Id="rId3" Type="http://schemas.openxmlformats.org/officeDocument/2006/relationships/image" Target="../media/image3.png"/><Relationship Id="rId7" Type="http://schemas.openxmlformats.org/officeDocument/2006/relationships/hyperlink" Target="mailto:kerner@krusnehory.cz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tel:+420774351796" TargetMode="External"/><Relationship Id="rId5" Type="http://schemas.openxmlformats.org/officeDocument/2006/relationships/hyperlink" Target="mailto:javurek@krusnehory.cz" TargetMode="External"/><Relationship Id="rId10" Type="http://schemas.openxmlformats.org/officeDocument/2006/relationships/image" Target="../media/image5.jpeg"/><Relationship Id="rId4" Type="http://schemas.openxmlformats.org/officeDocument/2006/relationships/hyperlink" Target="http://www.krusnehory.cz/" TargetMode="External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hyperlink" Target="https://www.kr-ustecky.cz/konference-hsou-v-usteckem-kraji-2024/d-1783275" TargetMode="Externa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henzlova.d@kr-ustecky.cz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avla.pospisilova@msmt.cz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opst.cz/dotace/20-vyzva/" TargetMode="External"/><Relationship Id="rId7" Type="http://schemas.openxmlformats.org/officeDocument/2006/relationships/hyperlink" Target="https://opst.cz/dotace/40-vyzva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st.cz/dotace/29-vyzva/" TargetMode="External"/><Relationship Id="rId5" Type="http://schemas.openxmlformats.org/officeDocument/2006/relationships/hyperlink" Target="https://opst.cz/dotace/26-vyzva/" TargetMode="External"/><Relationship Id="rId4" Type="http://schemas.openxmlformats.org/officeDocument/2006/relationships/hyperlink" Target="https://opst.cz/dotace/23-vyzva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uk.cz/kalendar-akci-2024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39532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životního prostředí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73443" y="2050761"/>
            <a:ext cx="10862016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Dotační programy – otevřené výzvy</a:t>
            </a: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Program na podporu vodního hospodářství </a:t>
            </a:r>
            <a:r>
              <a:rPr lang="cs-CZ" sz="2000" dirty="0">
                <a:solidFill>
                  <a:srgbClr val="1B27FF"/>
                </a:solidFill>
                <a:latin typeface="Century Gothic" panose="020B0502020202020204" pitchFamily="34" charset="0"/>
              </a:rPr>
              <a:t>v Ústeckém kraji na období 2018 </a:t>
            </a: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– 2025 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lhůta pro podání žádostí do 1. 3. 2024</a:t>
            </a:r>
          </a:p>
          <a:p>
            <a:pPr marL="1257300" lvl="2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předpokládaný objem finančních prostředků 36,2 mil. Kč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cs-CZ" sz="1400" i="1" dirty="0">
                <a:solidFill>
                  <a:srgbClr val="1B27FF"/>
                </a:solidFill>
                <a:latin typeface="Century Gothic" panose="020B0502020202020204" pitchFamily="34" charset="0"/>
              </a:rPr>
              <a:t>alokace pro rok 2023 činila 35 mil. Kč (navýšena o 9 mil. Kč na celkových 44 mil. Kč)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cs-CZ" sz="1400" i="1" dirty="0">
                <a:solidFill>
                  <a:srgbClr val="1B27FF"/>
                </a:solidFill>
                <a:latin typeface="Century Gothic" panose="020B0502020202020204" pitchFamily="34" charset="0"/>
              </a:rPr>
              <a:t>přijato 12 uznatelných žádostí které byly díky navýšení  uspokojeny všechny (z Chomutovska žádný žadatel)</a:t>
            </a:r>
          </a:p>
          <a:p>
            <a:pPr lvl="2" algn="just">
              <a:spcAft>
                <a:spcPts val="600"/>
              </a:spcAft>
            </a:pPr>
            <a:endParaRPr lang="cs-CZ" sz="1200" dirty="0">
              <a:solidFill>
                <a:srgbClr val="1B27FF"/>
              </a:solidFill>
              <a:latin typeface="Century Gothic" panose="020B050202020202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Program pro podporu odpadového hospodářství obcí </a:t>
            </a:r>
            <a:r>
              <a:rPr lang="cs-CZ" sz="2000" dirty="0">
                <a:solidFill>
                  <a:srgbClr val="1B27FF"/>
                </a:solidFill>
                <a:latin typeface="Century Gothic" panose="020B0502020202020204" pitchFamily="34" charset="0"/>
              </a:rPr>
              <a:t>v Ústeckém kraji na období 2017 – 2025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lhůta pro podání žádostí do 1. 3. 2024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předpokládaný objem finančních prostředků 13,7 mil. Kč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400" i="1" dirty="0">
                <a:solidFill>
                  <a:srgbClr val="1B27FF"/>
                </a:solidFill>
                <a:latin typeface="Century Gothic" panose="020B0502020202020204" pitchFamily="34" charset="0"/>
              </a:rPr>
              <a:t>alokace pro rok 2023 činila cca 28 mil. Kč (navýšena o13,5 mil. Kč)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400" i="1" dirty="0">
                <a:solidFill>
                  <a:srgbClr val="1B27FF"/>
                </a:solidFill>
                <a:latin typeface="Century Gothic" panose="020B0502020202020204" pitchFamily="34" charset="0"/>
              </a:rPr>
              <a:t>přijato 73 žádostí, uspokojeno bude 59 žadatelů (z okresu Chomutov bylo podpořeno 8 projektů v celkové výši 6,2 mil. Kč)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1B27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</p:spTree>
    <p:extLst>
      <p:ext uri="{BB962C8B-B14F-4D97-AF65-F5344CB8AC3E}">
        <p14:creationId xmlns:p14="http://schemas.microsoft.com/office/powerpoint/2010/main" val="2736107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životního prostředí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73443" y="2050761"/>
            <a:ext cx="1086201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Dotační programy – informace k uzavřeným výzvám</a:t>
            </a: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Program pro rozvoj eko–</a:t>
            </a:r>
            <a:r>
              <a:rPr lang="cs-CZ" sz="2000" b="1" dirty="0" err="1">
                <a:solidFill>
                  <a:srgbClr val="1B27FF"/>
                </a:solidFill>
                <a:latin typeface="Century Gothic" panose="020B0502020202020204" pitchFamily="34" charset="0"/>
              </a:rPr>
              <a:t>agro</a:t>
            </a:r>
            <a:r>
              <a:rPr lang="cs-CZ" sz="20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 oblastí </a:t>
            </a:r>
            <a:r>
              <a:rPr lang="cs-CZ" sz="2000" dirty="0">
                <a:solidFill>
                  <a:srgbClr val="1B27FF"/>
                </a:solidFill>
                <a:latin typeface="Century Gothic" panose="020B0502020202020204" pitchFamily="34" charset="0"/>
              </a:rPr>
              <a:t>v Ústeckém kraji na období let 2022 až 2025 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lhůta pro podání žádostí skončila (2. 2. 2024)</a:t>
            </a:r>
          </a:p>
          <a:p>
            <a:pPr marL="1257300" lvl="2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předpokládaný objem finančních prostředků 3,85 mil. Kč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cs-CZ" sz="1400" i="1" dirty="0">
                <a:solidFill>
                  <a:srgbClr val="1B27FF"/>
                </a:solidFill>
                <a:latin typeface="Century Gothic" panose="020B0502020202020204" pitchFamily="34" charset="0"/>
              </a:rPr>
              <a:t>alokace pro rok 2023 činila 6,5 mil. Kč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cs-CZ" sz="1400" i="1" dirty="0">
                <a:solidFill>
                  <a:srgbClr val="1B27FF"/>
                </a:solidFill>
                <a:latin typeface="Century Gothic" panose="020B0502020202020204" pitchFamily="34" charset="0"/>
              </a:rPr>
              <a:t>v rámci dotačního titulu bylo přijato 164 žádostí, uspokojeno bude162 žadatelů v celkové výši cca 5,6 mil. Kč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cs-CZ" sz="1400" i="1" dirty="0">
                <a:solidFill>
                  <a:srgbClr val="1B27FF"/>
                </a:solidFill>
                <a:latin typeface="Century Gothic" panose="020B0502020202020204" pitchFamily="34" charset="0"/>
              </a:rPr>
              <a:t>z oblasti Chomutovska se jedná o 12 žadatelů v celkovém </a:t>
            </a:r>
            <a:r>
              <a:rPr lang="cs-CZ" sz="1400" i="1">
                <a:solidFill>
                  <a:srgbClr val="1B27FF"/>
                </a:solidFill>
                <a:latin typeface="Century Gothic" panose="020B0502020202020204" pitchFamily="34" charset="0"/>
              </a:rPr>
              <a:t>objemu finančních </a:t>
            </a:r>
            <a:r>
              <a:rPr lang="cs-CZ" sz="1400" i="1" dirty="0">
                <a:solidFill>
                  <a:srgbClr val="1B27FF"/>
                </a:solidFill>
                <a:latin typeface="Century Gothic" panose="020B0502020202020204" pitchFamily="34" charset="0"/>
              </a:rPr>
              <a:t>prostředků ve výši 560 tis. Kč</a:t>
            </a: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Program pro rozvoj ekologické výchovy, vzdělávání a osvěty </a:t>
            </a:r>
            <a:r>
              <a:rPr lang="cs-CZ" sz="2000" dirty="0">
                <a:solidFill>
                  <a:srgbClr val="1B27FF"/>
                </a:solidFill>
                <a:latin typeface="Century Gothic" panose="020B0502020202020204" pitchFamily="34" charset="0"/>
              </a:rPr>
              <a:t>(EVVO) na území Ústeckého kraje na období let 2022 až 2025 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lhůta pro podání žádostí skončila (2. 2. 2024)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předpokládaný objem finančních prostředků 3 mil. Kč</a:t>
            </a:r>
          </a:p>
          <a:p>
            <a:pPr marL="1257300" lvl="2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400" i="1" dirty="0">
                <a:solidFill>
                  <a:srgbClr val="1B27FF"/>
                </a:solidFill>
                <a:latin typeface="Century Gothic" panose="020B0502020202020204" pitchFamily="34" charset="0"/>
              </a:rPr>
              <a:t>alokace pro rok 2023 činila cca 3,3 mil. Kč (bylo schváleno navýšení o cca 5,45 mil. Kč)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cs-CZ" sz="1400" i="1" dirty="0">
                <a:solidFill>
                  <a:srgbClr val="1B27FF"/>
                </a:solidFill>
                <a:latin typeface="Century Gothic" panose="020B0502020202020204" pitchFamily="34" charset="0"/>
              </a:rPr>
              <a:t>v rámci dotačního titulu bylo přijato 63 žádostí, uspokojeni byli všichni žadatelé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cs-CZ" sz="1400" i="1" dirty="0">
                <a:solidFill>
                  <a:srgbClr val="1B27FF"/>
                </a:solidFill>
                <a:latin typeface="Century Gothic" panose="020B0502020202020204" pitchFamily="34" charset="0"/>
              </a:rPr>
              <a:t>z okresu Chomutov byly podpořeny 3 projekty v celkové výši 594 tis. Kč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1B27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</p:spTree>
    <p:extLst>
      <p:ext uri="{BB962C8B-B14F-4D97-AF65-F5344CB8AC3E}">
        <p14:creationId xmlns:p14="http://schemas.microsoft.com/office/powerpoint/2010/main" val="1123765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859691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kultury a památkové péče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F74CA71-6B76-31B2-A476-E6906423B1BA}"/>
              </a:ext>
            </a:extLst>
          </p:cNvPr>
          <p:cNvSpPr txBox="1"/>
          <p:nvPr/>
        </p:nvSpPr>
        <p:spPr>
          <a:xfrm>
            <a:off x="673443" y="1708697"/>
            <a:ext cx="10862016" cy="423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Vyhlášené dotační programy - příjem žádostí už byl ukončen 12. 1. 2024: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na záchranu a obnovu kulturních památek Ústeckého kraje – 60 milionů Kč,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na záchranu a obnovu drobných památek – 1 milion Kč,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podpory regionální kulturní činnosti – 12 milionů Kč,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podpory aktivit stálých profesionálních divadelních souborů – 12 milionů Kč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b="1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Ocenění v oblasti památkové péče – Zlaté cimbuří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269875" algn="l"/>
              </a:tabLst>
            </a:pP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v roce 2023 bylo ocenění vyhlášeno poprvé. Letos </a:t>
            </a:r>
            <a:r>
              <a:rPr lang="cs-CZ" kern="100" dirty="0">
                <a:solidFill>
                  <a:srgbClr val="1B27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bude soutěž vyhlášena opět</a:t>
            </a:r>
            <a:endParaRPr lang="cs-CZ" kern="100" dirty="0">
              <a:solidFill>
                <a:srgbClr val="1B27FF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obnova kulturní památky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příkladný přínos v oblasti péče o kulturní dědictví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b="1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Ocenění tradiční a lidové kultury – Zlatý džbánek</a:t>
            </a:r>
            <a:endParaRPr lang="cs-CZ" b="1" kern="100" dirty="0">
              <a:solidFill>
                <a:srgbClr val="1B27F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269875" algn="l"/>
              </a:tabLst>
            </a:pP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tradiční ocenění, na jaře roku 2024 plánujeme vyhlášení </a:t>
            </a:r>
            <a:r>
              <a:rPr lang="cs-CZ" kern="100" dirty="0">
                <a:solidFill>
                  <a:srgbClr val="1B27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soutěže</a:t>
            </a:r>
            <a:endParaRPr lang="cs-CZ" kern="100" dirty="0">
              <a:solidFill>
                <a:srgbClr val="1B27FF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36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23801" y="837972"/>
            <a:ext cx="10944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cestovního ruchu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1D446C3-A155-454F-4F7E-676047C018C4}"/>
              </a:ext>
            </a:extLst>
          </p:cNvPr>
          <p:cNvSpPr/>
          <p:nvPr/>
        </p:nvSpPr>
        <p:spPr>
          <a:xfrm>
            <a:off x="473086" y="1886536"/>
            <a:ext cx="1157993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Dotační program „Podpora rozvoje infrastruktury cestovního ruchu v Ústeckém kraji“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příjem žádostí </a:t>
            </a: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od </a:t>
            </a:r>
            <a:r>
              <a:rPr lang="pl-PL" sz="2400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18. 12. 2023 do 19. 2. 2024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celková alokace 20 mil. Kč, </a:t>
            </a:r>
            <a:r>
              <a:rPr lang="pl-PL" sz="2400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výše dotace min 300 tis. Kč, max 2 mil. Kč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budování </a:t>
            </a:r>
            <a:r>
              <a:rPr lang="cs-CZ" sz="24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stellplatzů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, útulen a nocležen, parkovišť a sociálního zázemí a doprovodná infrastruktura podél páteřních cyklostezek a Hřebenovky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údržby běžkařských tratí 2023/2024 – 2,3 mil. Kč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administruje Destinační agentura Krušnohoří </a:t>
            </a:r>
            <a:r>
              <a:rPr lang="cs-CZ" sz="24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z.s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činnosti KČT - dotace na obnovu a údržbu turistického značení – 1 mil. Kč</a:t>
            </a:r>
          </a:p>
        </p:txBody>
      </p:sp>
    </p:spTree>
    <p:extLst>
      <p:ext uri="{BB962C8B-B14F-4D97-AF65-F5344CB8AC3E}">
        <p14:creationId xmlns:p14="http://schemas.microsoft.com/office/powerpoint/2010/main" val="3129499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23801" y="837972"/>
            <a:ext cx="10944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cestovního ruchu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B8D2A8C-9BD1-0B77-855E-20FEDE8FF15C}"/>
              </a:ext>
            </a:extLst>
          </p:cNvPr>
          <p:cNvSpPr/>
          <p:nvPr/>
        </p:nvSpPr>
        <p:spPr>
          <a:xfrm>
            <a:off x="472052" y="1741706"/>
            <a:ext cx="1124789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Destinační agentura Krušnohoří, </a:t>
            </a:r>
            <a:r>
              <a:rPr lang="cs-CZ" sz="2400" b="1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z.s</a:t>
            </a: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budování </a:t>
            </a:r>
            <a:r>
              <a:rPr lang="cs-CZ" sz="24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shellterů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 v Krušných horách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Hřebenovka – kompletní proznačení trasy v Krušných horách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  <a:hlinkClick r:id="rId4"/>
              </a:rPr>
              <a:t>www.krusnehory.cz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 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Štěpán Javůrek, ředitel, 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  <a:hlinkClick r:id="rId5"/>
              </a:rPr>
              <a:t>javurek@krusnehory.cz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, 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  <a:hlinkClick r:id="rId6"/>
              </a:rPr>
              <a:t>+420 774 351 796</a:t>
            </a: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Jan Kerner, zástupce ředitele, 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  <a:hlinkClick r:id="rId7"/>
              </a:rPr>
              <a:t>kerner@krusnehory.cz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, 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  <a:hlinkClick r:id="rId8"/>
              </a:rPr>
              <a:t>+420 604 226 316</a:t>
            </a: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Destinační agentura Dolní Poohří o.p.s.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spolufinancování aktivit v rámci UNESCO a festivalu </a:t>
            </a:r>
            <a:r>
              <a:rPr lang="cs-CZ" sz="24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Landscape</a:t>
            </a: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koordinace 2 projektových záměrů do programu „Podpora rozvoje infrastruktury cestovního ruchu v Ústeckém kraji“</a:t>
            </a:r>
          </a:p>
          <a:p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3" descr="image003">
            <a:extLst>
              <a:ext uri="{FF2B5EF4-FFF2-40B4-BE49-F238E27FC236}">
                <a16:creationId xmlns:a16="http://schemas.microsoft.com/office/drawing/2014/main" id="{EC8C2DA2-CBC4-4BFB-8EFE-6A5EC4A31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299" y="1959980"/>
            <a:ext cx="1006897" cy="103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2" descr="bdc_dolni_poohri_logotype_color_on_white">
            <a:extLst>
              <a:ext uri="{FF2B5EF4-FFF2-40B4-BE49-F238E27FC236}">
                <a16:creationId xmlns:a16="http://schemas.microsoft.com/office/drawing/2014/main" id="{66E24275-2CDD-C6F1-821A-35975EF2C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039" y="5568315"/>
            <a:ext cx="2569761" cy="78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426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  <a:ln w="25400">
            <a:solidFill>
              <a:schemeClr val="accent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832171"/>
            <a:ext cx="10944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regionálního rozvoje, zemědělství    a rozvoje venkova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95AF0F4-4E0B-02DB-F4A4-CFE6BB9FEAEA}"/>
              </a:ext>
            </a:extLst>
          </p:cNvPr>
          <p:cNvSpPr txBox="1"/>
          <p:nvPr/>
        </p:nvSpPr>
        <p:spPr>
          <a:xfrm>
            <a:off x="673443" y="2148418"/>
            <a:ext cx="10862016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spcAft>
                <a:spcPts val="600"/>
              </a:spcAft>
            </a:pPr>
            <a:r>
              <a:rPr lang="pl-PL" sz="24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Dotační programy pro rok 2024: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10FFF"/>
                </a:solidFill>
                <a:latin typeface="Century Gothic" panose="020B0502020202020204" pitchFamily="34" charset="0"/>
              </a:rPr>
              <a:t>Program obnovy venkova ÚK 2024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10FFF"/>
                </a:solidFill>
                <a:latin typeface="Century Gothic" panose="020B0502020202020204" pitchFamily="34" charset="0"/>
              </a:rPr>
              <a:t>Obchůdek 2021+, 3. výzva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komunitního života na venkově pro rok 2024</a:t>
            </a:r>
          </a:p>
          <a:p>
            <a:pPr lvl="0">
              <a:spcAft>
                <a:spcPts val="600"/>
              </a:spcAft>
            </a:pPr>
            <a:endParaRPr lang="cs-CZ" sz="2400" b="1" dirty="0">
              <a:solidFill>
                <a:srgbClr val="1B27FF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cs-CZ" sz="2400" b="1" dirty="0">
                <a:solidFill>
                  <a:srgbClr val="1B27FF"/>
                </a:solidFill>
                <a:latin typeface="Century Gothic"/>
              </a:rPr>
              <a:t>Regionální studie pro ORP – HSOÚ </a:t>
            </a:r>
            <a:endParaRPr lang="cs-CZ" sz="2400" b="1" dirty="0">
              <a:solidFill>
                <a:srgbClr val="1B27FF"/>
              </a:solidFill>
              <a:latin typeface="Century Gothic" panose="020B0502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/>
              </a:rPr>
              <a:t>ORP Kadaň zpracováno 2023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/>
              </a:rPr>
              <a:t>ORP Chomutov bude zpracováno 2024</a:t>
            </a:r>
          </a:p>
          <a:p>
            <a:pPr>
              <a:spcAft>
                <a:spcPts val="600"/>
              </a:spcAft>
            </a:pPr>
            <a:endParaRPr lang="cs-CZ" dirty="0">
              <a:solidFill>
                <a:srgbClr val="010FFF"/>
              </a:solidFill>
              <a:latin typeface="Century Gothic"/>
            </a:endParaRPr>
          </a:p>
          <a:p>
            <a:pPr lvl="0">
              <a:spcAft>
                <a:spcPts val="600"/>
              </a:spcAft>
            </a:pPr>
            <a:r>
              <a:rPr lang="cs-CZ" sz="24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Příprava kraje na programové období 2028+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Asociace krajů ČR projednala úvodní pozici krajů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C157173-8CCA-5418-0AD7-9CFEEF287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722" y="1566857"/>
            <a:ext cx="4403354" cy="2935569"/>
          </a:xfrm>
          <a:prstGeom prst="rect">
            <a:avLst/>
          </a:prstGeom>
        </p:spPr>
      </p:pic>
      <p:pic>
        <p:nvPicPr>
          <p:cNvPr id="1026" name="Picture 2" descr="banner hsou">
            <a:hlinkClick r:id="rId5"/>
            <a:extLst>
              <a:ext uri="{FF2B5EF4-FFF2-40B4-BE49-F238E27FC236}">
                <a16:creationId xmlns:a16="http://schemas.microsoft.com/office/drawing/2014/main" id="{34AB9D8A-34BC-42FA-290A-8F6308170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876" y="4902214"/>
            <a:ext cx="4142200" cy="124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656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832171"/>
            <a:ext cx="10944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regionálního rozvoje, zemědělství    a rozvoje venkova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95AF0F4-4E0B-02DB-F4A4-CFE6BB9FEAEA}"/>
              </a:ext>
            </a:extLst>
          </p:cNvPr>
          <p:cNvSpPr txBox="1"/>
          <p:nvPr/>
        </p:nvSpPr>
        <p:spPr>
          <a:xfrm>
            <a:off x="632254" y="2155611"/>
            <a:ext cx="11067962" cy="4337264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r>
              <a:rPr lang="cs-CZ" sz="3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Konektivita středních škol v Ústeckém kraji - 2. etapa, v realizaci</a:t>
            </a:r>
          </a:p>
          <a:p>
            <a:endParaRPr lang="cs-CZ" sz="2400" u="sng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r>
              <a:rPr lang="cs-CZ" sz="2400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Celkové výdaje 96,4 mil Kč, předpokládaná dotace 79,2 mil Kč</a:t>
            </a:r>
          </a:p>
          <a:p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SOŠ energetická a stavební, Obchodní akademie a Střední zdravotnická škola, Chomutov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Střední škola technická, gastronomická a automobilní, Chomutov</a:t>
            </a:r>
          </a:p>
          <a:p>
            <a:endParaRPr lang="cs-CZ" sz="20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Cíle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zásadní zkvalitnění vnitřní konektivity naplněním standardu pro konektivitu škol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zvýšení odolnosti škol vůči aktuálním negativní hrozbám zefektivnění a zkvalitnění výuky, rozvoj inovativních metod a forem vzdělávání</a:t>
            </a:r>
            <a:r>
              <a:rPr lang="cs-CZ" sz="2000" dirty="0">
                <a:latin typeface="Century Gothic" panose="020B0502020202020204" pitchFamily="34" charset="0"/>
                <a:ea typeface="Calibri" panose="020F0502020204030204" pitchFamily="34" charset="0"/>
              </a:rPr>
              <a:t> 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cs-CZ" sz="20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Předmět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: pořízení serverů, diskových polí, </a:t>
            </a: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switchů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, wifi přístupových bodů, firewallů, strukturované kabeláže, obslužného softwaru, instalační, konfigurační a projekční práce </a:t>
            </a:r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endParaRPr lang="cs-CZ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172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518" y="175733"/>
            <a:ext cx="11478967" cy="368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9615" y="4143534"/>
            <a:ext cx="10192764" cy="2430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600" y="38450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cs" sz="3600" b="1" dirty="0">
                <a:solidFill>
                  <a:srgbClr val="010FFF"/>
                </a:solidFill>
                <a:latin typeface="Century Gothic" panose="020B0502020202020204" pitchFamily="34" charset="0"/>
                <a:ea typeface="+mn-ea"/>
                <a:cs typeface="+mn-cs"/>
              </a:rPr>
              <a:t>Služby pro obce a města</a:t>
            </a:r>
            <a:endParaRPr sz="3600" b="1" dirty="0">
              <a:solidFill>
                <a:srgbClr val="010FFF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415600" y="1697700"/>
            <a:ext cx="11360800" cy="439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474121">
              <a:lnSpc>
                <a:spcPct val="95000"/>
              </a:lnSpc>
              <a:buSzPts val="2000"/>
              <a:buChar char="-"/>
            </a:pPr>
            <a:r>
              <a:rPr lang="cs" sz="3200" dirty="0">
                <a:solidFill>
                  <a:srgbClr val="010FFF"/>
                </a:solidFill>
                <a:latin typeface="Century Gothic" panose="020B0502020202020204" pitchFamily="34" charset="0"/>
              </a:rPr>
              <a:t>dotační zpravodaj</a:t>
            </a:r>
            <a:endParaRPr sz="3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indent="-474121">
              <a:lnSpc>
                <a:spcPct val="95000"/>
              </a:lnSpc>
              <a:buSzPts val="2000"/>
              <a:buChar char="-"/>
            </a:pPr>
            <a:r>
              <a:rPr lang="cs" sz="3200" dirty="0">
                <a:solidFill>
                  <a:srgbClr val="010FFF"/>
                </a:solidFill>
                <a:latin typeface="Century Gothic" panose="020B0502020202020204" pitchFamily="34" charset="0"/>
              </a:rPr>
              <a:t>dotační poradenství a konzultace</a:t>
            </a:r>
            <a:endParaRPr sz="3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indent="-474121">
              <a:lnSpc>
                <a:spcPct val="95000"/>
              </a:lnSpc>
              <a:buSzPts val="2000"/>
              <a:buChar char="-"/>
            </a:pPr>
            <a:r>
              <a:rPr lang="cs" sz="3200" dirty="0">
                <a:solidFill>
                  <a:srgbClr val="010FFF"/>
                </a:solidFill>
                <a:latin typeface="Century Gothic" panose="020B0502020202020204" pitchFamily="34" charset="0"/>
              </a:rPr>
              <a:t>tvorba projektových žádostí</a:t>
            </a:r>
            <a:endParaRPr sz="3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indent="-474121">
              <a:lnSpc>
                <a:spcPct val="95000"/>
              </a:lnSpc>
              <a:buSzPts val="2000"/>
              <a:buChar char="-"/>
            </a:pPr>
            <a:r>
              <a:rPr lang="cs" sz="3200" dirty="0">
                <a:solidFill>
                  <a:srgbClr val="010FFF"/>
                </a:solidFill>
                <a:latin typeface="Century Gothic" panose="020B0502020202020204" pitchFamily="34" charset="0"/>
              </a:rPr>
              <a:t>administrace projektů včetně doby udržitelnosti</a:t>
            </a:r>
            <a:endParaRPr sz="3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indent="-474121">
              <a:lnSpc>
                <a:spcPct val="95000"/>
              </a:lnSpc>
              <a:buSzPts val="2000"/>
              <a:buChar char="-"/>
            </a:pPr>
            <a:r>
              <a:rPr lang="cs" sz="3200" dirty="0">
                <a:solidFill>
                  <a:srgbClr val="010FFF"/>
                </a:solidFill>
                <a:latin typeface="Century Gothic" panose="020B0502020202020204" pitchFamily="34" charset="0"/>
              </a:rPr>
              <a:t>komunikace s poskytovateli dotací</a:t>
            </a:r>
            <a:endParaRPr sz="3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indent="0">
              <a:lnSpc>
                <a:spcPct val="95000"/>
              </a:lnSpc>
              <a:spcBef>
                <a:spcPts val="1600"/>
              </a:spcBef>
              <a:buNone/>
            </a:pPr>
            <a:endParaRPr sz="3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indent="-474121">
              <a:lnSpc>
                <a:spcPct val="95000"/>
              </a:lnSpc>
              <a:spcBef>
                <a:spcPts val="1600"/>
              </a:spcBef>
              <a:buSzPts val="2000"/>
              <a:buChar char="-"/>
            </a:pPr>
            <a:r>
              <a:rPr lang="cs" sz="3200" dirty="0">
                <a:solidFill>
                  <a:srgbClr val="010FFF"/>
                </a:solidFill>
                <a:latin typeface="Century Gothic" panose="020B0502020202020204" pitchFamily="34" charset="0"/>
              </a:rPr>
              <a:t>tvorba strategických rozvojových dokumentů</a:t>
            </a:r>
            <a:endParaRPr sz="3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indent="-474121">
              <a:lnSpc>
                <a:spcPct val="95000"/>
              </a:lnSpc>
              <a:buSzPts val="2000"/>
              <a:buChar char="-"/>
            </a:pPr>
            <a:r>
              <a:rPr lang="cs" sz="3200" dirty="0">
                <a:solidFill>
                  <a:srgbClr val="010FFF"/>
                </a:solidFill>
                <a:latin typeface="Century Gothic" panose="020B0502020202020204" pitchFamily="34" charset="0"/>
              </a:rPr>
              <a:t>studie proveditelnosti</a:t>
            </a:r>
            <a:endParaRPr sz="3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indent="-474121">
              <a:lnSpc>
                <a:spcPct val="95000"/>
              </a:lnSpc>
              <a:buSzPts val="2000"/>
              <a:buChar char="-"/>
            </a:pPr>
            <a:r>
              <a:rPr lang="cs" sz="3200" dirty="0">
                <a:solidFill>
                  <a:srgbClr val="010FFF"/>
                </a:solidFill>
                <a:latin typeface="Century Gothic" panose="020B0502020202020204" pitchFamily="34" charset="0"/>
              </a:rPr>
              <a:t>výběrová řízení</a:t>
            </a:r>
            <a:endParaRPr sz="3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08500" y="159798"/>
            <a:ext cx="10515600" cy="94356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990"/>
            </a:pPr>
            <a:r>
              <a:rPr lang="cs" sz="3600" b="1" dirty="0">
                <a:solidFill>
                  <a:srgbClr val="010FFF"/>
                </a:solidFill>
                <a:latin typeface="Century Gothic" panose="020B0502020202020204" pitchFamily="34" charset="0"/>
                <a:ea typeface="+mn-ea"/>
                <a:cs typeface="+mn-cs"/>
              </a:rPr>
              <a:t>Novinky</a:t>
            </a:r>
            <a:endParaRPr sz="3600" b="1" dirty="0">
              <a:solidFill>
                <a:srgbClr val="010FFF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Google Shape;67;p15"/>
          <p:cNvSpPr txBox="1">
            <a:spLocks noGrp="1"/>
          </p:cNvSpPr>
          <p:nvPr>
            <p:ph sz="half" idx="1"/>
          </p:nvPr>
        </p:nvSpPr>
        <p:spPr>
          <a:xfrm>
            <a:off x="478276" y="862586"/>
            <a:ext cx="5181600" cy="599541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cs" sz="2400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Zapojení do projektu Transformačního centra ÚK</a:t>
            </a:r>
            <a:endParaRPr sz="2400" u="sng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indent="-474121">
              <a:spcBef>
                <a:spcPts val="1600"/>
              </a:spcBef>
              <a:buSzPts val="2000"/>
              <a:buChar char="-"/>
            </a:pPr>
            <a:r>
              <a:rPr lang="cs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expertní služby s vysokou přidanou hodnotou</a:t>
            </a:r>
            <a:endParaRPr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indent="-474121">
              <a:buSzPts val="2000"/>
              <a:buChar char="-"/>
            </a:pPr>
            <a:r>
              <a:rPr lang="cs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nabízíme podstatně komplexnější přístup (znalost dotací a odbornost)</a:t>
            </a:r>
            <a:endParaRPr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indent="-474121">
              <a:buSzPts val="2000"/>
              <a:buChar char="-"/>
            </a:pPr>
            <a:r>
              <a:rPr lang="cs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architektura, urbanismus, krajinné plánování, ochrana přírody, participace, sociologie</a:t>
            </a:r>
            <a:endParaRPr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indent="-474121">
              <a:buSzPts val="2000"/>
              <a:buChar char="-"/>
            </a:pPr>
            <a:r>
              <a:rPr lang="cs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poradenství v tématech architektonických soutěží, kultivace veřejného prostoru, kvalitního zadávání veřejných zakázek atd.</a:t>
            </a:r>
            <a:endParaRPr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indent="-474121">
              <a:buSzPts val="2000"/>
              <a:buChar char="-"/>
            </a:pPr>
            <a:r>
              <a:rPr lang="cs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intenzivní spolupráce s ÚK (aktualizace ZÚR, problematika OZE)</a:t>
            </a:r>
            <a:endParaRPr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indent="0">
              <a:spcBef>
                <a:spcPts val="1600"/>
              </a:spcBef>
              <a:buNone/>
            </a:pPr>
            <a:endParaRPr sz="2667"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lang="cs-CZ" sz="2667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D7AD3A-93E3-770D-0A8F-54B16B1FC4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6300" y="1027906"/>
            <a:ext cx="6625700" cy="574575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9600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Zapojení do projektu Regionálních center (MMR, SFPI), 2024-2026</a:t>
            </a:r>
          </a:p>
          <a:p>
            <a:pPr indent="-474121">
              <a:lnSpc>
                <a:spcPct val="110000"/>
              </a:lnSpc>
              <a:buSzPts val="2000"/>
              <a:buFont typeface="Arial" panose="020B0604020202020204" pitchFamily="34" charset="0"/>
              <a:buChar char="-"/>
            </a:pPr>
            <a:r>
              <a:rPr lang="cs-CZ" sz="8000" dirty="0">
                <a:solidFill>
                  <a:srgbClr val="010FFF"/>
                </a:solidFill>
                <a:latin typeface="Century Gothic" panose="020B0502020202020204" pitchFamily="34" charset="0"/>
              </a:rPr>
              <a:t>činnost ve vazbě na vyhlašované výzvy z NPO (komponenta 2.1)</a:t>
            </a:r>
          </a:p>
          <a:p>
            <a:pPr indent="-474121">
              <a:lnSpc>
                <a:spcPct val="110000"/>
              </a:lnSpc>
              <a:buSzPts val="2000"/>
              <a:buFont typeface="Arial" panose="020B0604020202020204" pitchFamily="34" charset="0"/>
              <a:buChar char="-"/>
            </a:pPr>
            <a:r>
              <a:rPr lang="cs-CZ" sz="8000" dirty="0">
                <a:solidFill>
                  <a:srgbClr val="010FFF"/>
                </a:solidFill>
                <a:latin typeface="Century Gothic" panose="020B0502020202020204" pitchFamily="34" charset="0"/>
              </a:rPr>
              <a:t>společné centrum pro Ústecký a Karlovarský kraj</a:t>
            </a:r>
          </a:p>
          <a:p>
            <a:pPr indent="-474121">
              <a:lnSpc>
                <a:spcPct val="110000"/>
              </a:lnSpc>
              <a:buSzPts val="2000"/>
              <a:buFont typeface="Arial" panose="020B0604020202020204" pitchFamily="34" charset="0"/>
              <a:buChar char="-"/>
            </a:pPr>
            <a:r>
              <a:rPr lang="cs-CZ" sz="8000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obcí v rozvoji potřebné infrastruktury nájemního bydlení</a:t>
            </a:r>
          </a:p>
          <a:p>
            <a:pPr indent="-474121">
              <a:lnSpc>
                <a:spcPct val="110000"/>
              </a:lnSpc>
              <a:buSzPts val="2000"/>
              <a:buFont typeface="Arial" panose="020B0604020202020204" pitchFamily="34" charset="0"/>
              <a:buChar char="-"/>
            </a:pPr>
            <a:r>
              <a:rPr lang="cs-CZ" sz="8000" dirty="0">
                <a:solidFill>
                  <a:srgbClr val="010FFF"/>
                </a:solidFill>
                <a:latin typeface="Century Gothic" panose="020B0502020202020204" pitchFamily="34" charset="0"/>
              </a:rPr>
              <a:t>dostupné, kvalitní a energeticky úsporné bydlení</a:t>
            </a:r>
          </a:p>
          <a:p>
            <a:pPr indent="-474121">
              <a:lnSpc>
                <a:spcPct val="110000"/>
              </a:lnSpc>
              <a:buSzPts val="2000"/>
              <a:buFont typeface="Arial" panose="020B0604020202020204" pitchFamily="34" charset="0"/>
              <a:buChar char="-"/>
            </a:pPr>
            <a:r>
              <a:rPr lang="cs-CZ" sz="8000" dirty="0">
                <a:solidFill>
                  <a:srgbClr val="010FFF"/>
                </a:solidFill>
                <a:latin typeface="Century Gothic" panose="020B0502020202020204" pitchFamily="34" charset="0"/>
              </a:rPr>
              <a:t>tým poradců zajišťující konzultační, informační a edukační podporu</a:t>
            </a:r>
          </a:p>
          <a:p>
            <a:pPr indent="-474121">
              <a:lnSpc>
                <a:spcPct val="110000"/>
              </a:lnSpc>
              <a:buSzPts val="2000"/>
              <a:buFont typeface="Arial" panose="020B0604020202020204" pitchFamily="34" charset="0"/>
              <a:buChar char="-"/>
            </a:pPr>
            <a:r>
              <a:rPr lang="cs-CZ" sz="8000" dirty="0">
                <a:solidFill>
                  <a:srgbClr val="010FFF"/>
                </a:solidFill>
                <a:latin typeface="Century Gothic" panose="020B0502020202020204" pitchFamily="34" charset="0"/>
              </a:rPr>
              <a:t>sdílený multioborový tým expertů</a:t>
            </a:r>
          </a:p>
          <a:p>
            <a:pPr indent="-474121">
              <a:lnSpc>
                <a:spcPct val="110000"/>
              </a:lnSpc>
              <a:buSzPts val="2000"/>
              <a:buFont typeface="Arial" panose="020B0604020202020204" pitchFamily="34" charset="0"/>
              <a:buChar char="-"/>
            </a:pPr>
            <a:r>
              <a:rPr lang="cs-CZ" sz="8000" dirty="0">
                <a:solidFill>
                  <a:srgbClr val="010FFF"/>
                </a:solidFill>
                <a:latin typeface="Century Gothic" panose="020B0502020202020204" pitchFamily="34" charset="0"/>
              </a:rPr>
              <a:t>kombinace dotace (max. 40 %) a úvěru (max. 90 %)</a:t>
            </a:r>
          </a:p>
          <a:p>
            <a:pPr indent="-474121">
              <a:lnSpc>
                <a:spcPct val="110000"/>
              </a:lnSpc>
              <a:buSzPts val="2000"/>
              <a:buFont typeface="Arial" panose="020B0604020202020204" pitchFamily="34" charset="0"/>
              <a:buChar char="-"/>
            </a:pPr>
            <a:r>
              <a:rPr lang="cs-CZ" sz="8000" dirty="0">
                <a:solidFill>
                  <a:srgbClr val="010FFF"/>
                </a:solidFill>
                <a:latin typeface="Century Gothic" panose="020B0502020202020204" pitchFamily="34" charset="0"/>
              </a:rPr>
              <a:t>výstavba (st. úpravy, přístavby, novostavby) a pořízení (koupě, dražba)</a:t>
            </a:r>
          </a:p>
          <a:p>
            <a:pPr indent="-474121">
              <a:lnSpc>
                <a:spcPct val="110000"/>
              </a:lnSpc>
              <a:buSzPts val="2000"/>
              <a:buFont typeface="Arial" panose="020B0604020202020204" pitchFamily="34" charset="0"/>
              <a:buChar char="-"/>
            </a:pPr>
            <a:r>
              <a:rPr lang="cs-CZ" sz="8000" dirty="0">
                <a:solidFill>
                  <a:srgbClr val="010FFF"/>
                </a:solidFill>
                <a:latin typeface="Century Gothic" panose="020B0502020202020204" pitchFamily="34" charset="0"/>
              </a:rPr>
              <a:t>očekáváme spuštění v průběhu roku 2024</a:t>
            </a:r>
          </a:p>
          <a:p>
            <a:endParaRPr lang="cs-CZ" sz="19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ovéPole 4"/>
          <p:cNvSpPr txBox="1"/>
          <p:nvPr/>
        </p:nvSpPr>
        <p:spPr>
          <a:xfrm>
            <a:off x="492154" y="889843"/>
            <a:ext cx="1120769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Den s Ústeckým krajem</a:t>
            </a:r>
          </a:p>
          <a:p>
            <a:pPr algn="ctr"/>
            <a:endParaRPr lang="cs-CZ" sz="5400" b="1" u="sng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cs-CZ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6. 2. 2024</a:t>
            </a:r>
          </a:p>
          <a:p>
            <a:pPr algn="ctr"/>
            <a:r>
              <a:rPr lang="cs-CZ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10:00 – 12:00 hod.</a:t>
            </a:r>
          </a:p>
          <a:p>
            <a:pPr algn="ctr"/>
            <a:endParaRPr lang="cs-CZ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cs-CZ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Kulturní dům Střelnice, Kadaň</a:t>
            </a:r>
          </a:p>
        </p:txBody>
      </p:sp>
    </p:spTree>
    <p:extLst>
      <p:ext uri="{BB962C8B-B14F-4D97-AF65-F5344CB8AC3E}">
        <p14:creationId xmlns:p14="http://schemas.microsoft.com/office/powerpoint/2010/main" val="3579179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3708"/>
            <a:ext cx="5181600" cy="2915172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školství, mládeže a sportu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32254" y="1977818"/>
            <a:ext cx="10862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Statistika v okrese Chomutov</a:t>
            </a:r>
          </a:p>
          <a:p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B0A71C7F-0831-ACE8-5684-AB6BF377F40F}"/>
              </a:ext>
            </a:extLst>
          </p:cNvPr>
          <p:cNvGraphicFramePr/>
          <p:nvPr/>
        </p:nvGraphicFramePr>
        <p:xfrm>
          <a:off x="724597" y="2835393"/>
          <a:ext cx="4821806" cy="3449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Zástupný obsah 20">
            <a:extLst>
              <a:ext uri="{FF2B5EF4-FFF2-40B4-BE49-F238E27FC236}">
                <a16:creationId xmlns:a16="http://schemas.microsoft.com/office/drawing/2014/main" id="{C1F7B6EE-6FEA-20A2-9BA8-BC4B537499C6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4194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školství, mládeže a sportu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E326E91F-85F7-2B3D-0C9C-98FB313DAE60}"/>
              </a:ext>
            </a:extLst>
          </p:cNvPr>
          <p:cNvGraphicFramePr/>
          <p:nvPr/>
        </p:nvGraphicFramePr>
        <p:xfrm>
          <a:off x="6598763" y="1977819"/>
          <a:ext cx="4884783" cy="4618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Zástupný obsah 16">
            <a:extLst>
              <a:ext uri="{FF2B5EF4-FFF2-40B4-BE49-F238E27FC236}">
                <a16:creationId xmlns:a16="http://schemas.microsoft.com/office/drawing/2014/main" id="{1E2155FB-8244-DA13-5FAC-7B1C7A54B12A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7F127689-4E9E-04AD-7090-BD728E56E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66095"/>
            <a:ext cx="5181600" cy="431086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5187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školství, mládeže a sportu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32254" y="1977818"/>
            <a:ext cx="1086201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Duševní zdraví dětí v Ústeckém kraji</a:t>
            </a:r>
          </a:p>
          <a:p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33 % Dětí vykazuje symptomy úzkosti,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11,5 %  těžké deprese,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34 % sebepoškozování dívek v posledním roce. </a:t>
            </a:r>
          </a:p>
          <a:p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r>
              <a:rPr lang="cs-CZ" sz="18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Mgr. Dita Henzlová</a:t>
            </a:r>
            <a:endParaRPr lang="cs-CZ" sz="1800" dirty="0">
              <a:solidFill>
                <a:schemeClr val="accent1">
                  <a:lumMod val="50000"/>
                </a:schemeClr>
              </a:solidFill>
              <a:effectLst/>
              <a:latin typeface="Century Gothic" panose="020B0502020202020204" pitchFamily="34" charset="0"/>
              <a:ea typeface="Aptos" panose="020B0004020202020204" pitchFamily="34" charset="0"/>
            </a:endParaRPr>
          </a:p>
          <a:p>
            <a:r>
              <a:rPr lang="cs-CZ" sz="18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Odbor školství mládeže a tělovýchovy</a:t>
            </a:r>
            <a:endParaRPr lang="cs-CZ" sz="1800" dirty="0">
              <a:solidFill>
                <a:schemeClr val="accent1">
                  <a:lumMod val="50000"/>
                </a:schemeClr>
              </a:solidFill>
              <a:effectLst/>
              <a:latin typeface="Century Gothic" panose="020B0502020202020204" pitchFamily="34" charset="0"/>
              <a:ea typeface="Aptos" panose="020B0004020202020204" pitchFamily="34" charset="0"/>
            </a:endParaRPr>
          </a:p>
          <a:p>
            <a:r>
              <a:rPr lang="cs-CZ" sz="18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krajská školská koordinátorka prevence</a:t>
            </a:r>
          </a:p>
          <a:p>
            <a:r>
              <a:rPr lang="cs-CZ" sz="18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Tel.:  +420 475 657 299</a:t>
            </a:r>
          </a:p>
          <a:p>
            <a:r>
              <a:rPr lang="cs-CZ" sz="18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e-mail: </a:t>
            </a:r>
            <a:r>
              <a:rPr lang="cs-CZ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hlinkClick r:id="rId4"/>
              </a:rPr>
              <a:t>henzlova.d@kr-ustecky.cz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</p:spTree>
    <p:extLst>
      <p:ext uri="{BB962C8B-B14F-4D97-AF65-F5344CB8AC3E}">
        <p14:creationId xmlns:p14="http://schemas.microsoft.com/office/powerpoint/2010/main" val="2816153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školství, mládeže a sportu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14633" y="1866095"/>
            <a:ext cx="10862016" cy="536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Novela </a:t>
            </a:r>
            <a:r>
              <a:rPr lang="pl-PL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§ 123 odst. 4 zákona č. 561/2004 Sb.</a:t>
            </a:r>
          </a:p>
          <a:p>
            <a:pPr marL="342900" indent="-342900" algn="l">
              <a:buFont typeface="Wingdings" panose="05000000000000000000" pitchFamily="2" charset="2"/>
              <a:buChar char="è"/>
            </a:pPr>
            <a:r>
              <a:rPr lang="pl-PL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Stanovení úplaty zřizovatelem! Do 30. 6.</a:t>
            </a:r>
          </a:p>
          <a:p>
            <a:endParaRPr lang="cs-CZ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předškolní vzdělávání v mateřské škole a</a:t>
            </a:r>
            <a:endParaRPr lang="cs-CZ" sz="1800" b="0" i="0" u="none" strike="noStrike" baseline="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zájmové vzdělávání ve školních družinách a školních klubech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Přijímačky na střední školy v roce 2024</a:t>
            </a:r>
            <a:endParaRPr lang="cs-CZ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algn="just">
              <a:spcBef>
                <a:spcPts val="975"/>
              </a:spcBef>
              <a:spcAft>
                <a:spcPts val="450"/>
              </a:spcAft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Jsou na výběr tři různé způsoby, jak podat přihlášku na střední školy. </a:t>
            </a:r>
          </a:p>
          <a:p>
            <a:pPr marL="285750" lvl="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Elektronicky (s ověřenou elektronickou identitou NIA – nejčastěji Mobilní klíč eGovernmentu a Bankovní identita, případně </a:t>
            </a:r>
            <a:r>
              <a:rPr lang="cs-CZ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mojeID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nebo další způsoby dle NIA).</a:t>
            </a:r>
          </a:p>
          <a:p>
            <a:pPr marL="285750" lvl="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Podáním výpisu vytištěného z online systému.</a:t>
            </a:r>
          </a:p>
          <a:p>
            <a:pPr marL="285750" lvl="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Podáním vyplněného tiskopisu s přílohami.</a:t>
            </a:r>
          </a:p>
          <a:p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Termín podání 1. – 20. 2. 2024 </a:t>
            </a:r>
          </a:p>
          <a:p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Obory vzdělání jsou řazeny dle </a:t>
            </a:r>
            <a:r>
              <a:rPr lang="cs-CZ" b="1" u="sng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preference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. Změna oboru vzdělání ani změna pořadí není možná po uplynutí termínu pro podání přihlášek.</a:t>
            </a:r>
          </a:p>
          <a:p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cs-CZ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</p:spTree>
    <p:extLst>
      <p:ext uri="{BB962C8B-B14F-4D97-AF65-F5344CB8AC3E}">
        <p14:creationId xmlns:p14="http://schemas.microsoft.com/office/powerpoint/2010/main" val="3523088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školství, mládeže a sportu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14633" y="2125598"/>
            <a:ext cx="1086201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Střední článek podpory – projekt MŠMT</a:t>
            </a:r>
          </a:p>
          <a:p>
            <a:pPr>
              <a:buSzPts val="1000"/>
              <a:tabLst>
                <a:tab pos="457200" algn="l"/>
              </a:tabLst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zřizovatelům v oblastech:</a:t>
            </a:r>
          </a:p>
          <a:p>
            <a:pPr marL="28575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rozpočet školy a financování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odměňování ředitelů a hodnocení škol, </a:t>
            </a:r>
            <a:r>
              <a:rPr lang="cs-CZ" u="sng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konkurzy na ředitele</a:t>
            </a:r>
          </a:p>
          <a:p>
            <a:pPr marL="285750" indent="-285750" fontAlgn="base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školské obvody, spádovost, kapacity škol a školských zařízení</a:t>
            </a:r>
          </a:p>
          <a:p>
            <a:pPr marL="285750" indent="-285750" fontAlgn="base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zápisy, přijímání dětí a žáků</a:t>
            </a:r>
          </a:p>
          <a:p>
            <a:pPr marL="285750" indent="-285750" fontAlgn="base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školní stravování, stravování zaměstnanců škol a školských zařízení</a:t>
            </a:r>
          </a:p>
          <a:p>
            <a:pPr algn="l"/>
            <a:endParaRPr lang="cs-CZ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1800" b="1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Mgr. Pavla Pospíšilová</a:t>
            </a:r>
            <a:endParaRPr lang="cs-CZ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cs-CZ" sz="18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krajský koordinátor Ústeckého kraje </a:t>
            </a:r>
            <a:endParaRPr lang="cs-CZ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cs-CZ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 </a:t>
            </a:r>
            <a:r>
              <a:rPr lang="cs-CZ" sz="1800" dirty="0">
                <a:solidFill>
                  <a:srgbClr val="428D9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e-mail: 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hlinkClick r:id="rId4"/>
              </a:rPr>
              <a:t>pavla.pospisilova@msmt.cz</a:t>
            </a:r>
            <a:endParaRPr lang="cs-CZ" sz="18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endParaRPr lang="cs-CZ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Dotační programy</a:t>
            </a:r>
          </a:p>
          <a:p>
            <a:pPr fontAlgn="base">
              <a:buSzPts val="1000"/>
              <a:tabLst>
                <a:tab pos="457200" algn="l"/>
              </a:tabLst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Sport II 2024 (7 mil.) </a:t>
            </a:r>
          </a:p>
          <a:p>
            <a:pPr fontAlgn="base">
              <a:buSzPts val="1000"/>
              <a:tabLst>
                <a:tab pos="457200" algn="l"/>
              </a:tabLst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- vyhlášení 27.2.2024</a:t>
            </a:r>
          </a:p>
          <a:p>
            <a:pPr fontAlgn="base">
              <a:buSzPts val="1000"/>
              <a:tabLst>
                <a:tab pos="457200" algn="l"/>
              </a:tabLst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- podání žádostí do 27. 3. 2024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</p:spTree>
    <p:extLst>
      <p:ext uri="{BB962C8B-B14F-4D97-AF65-F5344CB8AC3E}">
        <p14:creationId xmlns:p14="http://schemas.microsoft.com/office/powerpoint/2010/main" val="528009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13303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22733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  Den s Ústeckým krajem – okres Chomutov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85649" y="805327"/>
            <a:ext cx="7710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entury Gothic" panose="020B0502020202020204" pitchFamily="34" charset="0"/>
                <a:cs typeface="Calibri" panose="020F0502020204030204" pitchFamily="34" charset="0"/>
              </a:rPr>
              <a:t>Stav silnic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22733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  <p:sp>
        <p:nvSpPr>
          <p:cNvPr id="3" name="Obdélník 2"/>
          <p:cNvSpPr/>
          <p:nvPr/>
        </p:nvSpPr>
        <p:spPr>
          <a:xfrm>
            <a:off x="3295135" y="838018"/>
            <a:ext cx="87905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0DFF"/>
                </a:solidFill>
                <a:latin typeface="Century Gothic" panose="020B0502020202020204" pitchFamily="34" charset="0"/>
              </a:rPr>
              <a:t>Celkem je v ÚK 3 653 km silnic (900 km II. třídy a 2 752 km III. třídy)</a:t>
            </a:r>
          </a:p>
          <a:p>
            <a:endParaRPr lang="cs-CZ" sz="1600" b="1" dirty="0">
              <a:solidFill>
                <a:srgbClr val="000D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DFF"/>
                </a:solidFill>
                <a:latin typeface="Century Gothic" panose="020B0502020202020204" pitchFamily="34" charset="0"/>
              </a:rPr>
              <a:t>Děčín – 552 km (142 km II. třídy a 399 km III. třídy, provoz SUS Děčín)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Chomutov – 541 km (139 km II. třídy a 412 km III. třídy, provoz SUS Chomutov)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DFF"/>
                </a:solidFill>
                <a:latin typeface="Century Gothic" panose="020B0502020202020204" pitchFamily="34" charset="0"/>
              </a:rPr>
              <a:t>Louny – 816 km (219 km II. třídy a 597 km III. třídy, provoz SUS Louny)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DFF"/>
                </a:solidFill>
                <a:latin typeface="Century Gothic" panose="020B0502020202020204" pitchFamily="34" charset="0"/>
              </a:rPr>
              <a:t>Litoměřice – 866 km (215 km II. třídy a 651 km III. třídy, provoz SUS Litoměřice)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DFF"/>
                </a:solidFill>
                <a:latin typeface="Century Gothic" panose="020B0502020202020204" pitchFamily="34" charset="0"/>
              </a:rPr>
              <a:t>Most – 207 km (43 km II. třídy a 164 km III. třídy, provoz SUS Chomutov)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DFF"/>
                </a:solidFill>
                <a:latin typeface="Century Gothic" panose="020B0502020202020204" pitchFamily="34" charset="0"/>
              </a:rPr>
              <a:t>Teplice – 336 km (63 km II. třídy a 273 km III. třídy, provoz SUS Ústí nad Labem)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DFF"/>
                </a:solidFill>
                <a:latin typeface="Century Gothic" panose="020B0502020202020204" pitchFamily="34" charset="0"/>
              </a:rPr>
              <a:t>Ústí nad Labem – 324 km (86 km II. třídy a 238 km III. třídy, provoz SUS Ústí nad Labem)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631835" y="3107629"/>
            <a:ext cx="6136849" cy="3077766"/>
          </a:xfrm>
          <a:prstGeom prst="rect">
            <a:avLst/>
          </a:prstGeom>
          <a:noFill/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b="1" u="sng" dirty="0">
                <a:solidFill>
                  <a:srgbClr val="000DFF"/>
                </a:solidFill>
                <a:latin typeface="Century Gothic" panose="020B0502020202020204" pitchFamily="34" charset="0"/>
              </a:rPr>
              <a:t>Plánované opravy živičných povrchů v okrese Chomutov v r. 2024</a:t>
            </a:r>
          </a:p>
          <a:p>
            <a:endParaRPr lang="cs-CZ" sz="1400" b="1" dirty="0">
              <a:solidFill>
                <a:srgbClr val="000DFF"/>
              </a:solidFill>
              <a:latin typeface="Century Gothic" panose="020B0502020202020204" pitchFamily="34" charset="0"/>
            </a:endParaRPr>
          </a:p>
          <a:p>
            <a:pPr lvl="0"/>
            <a:r>
              <a:rPr lang="cs-CZ" sz="12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silnice č. III/21910   Loučná pod Klínovcem – průtah </a:t>
            </a:r>
          </a:p>
          <a:p>
            <a:pPr lvl="0"/>
            <a:endParaRPr lang="cs-CZ" sz="1200" b="1" dirty="0">
              <a:solidFill>
                <a:srgbClr val="000DFF"/>
              </a:solidFill>
              <a:latin typeface="Century Gothic" panose="020B0502020202020204" pitchFamily="34" charset="0"/>
            </a:endParaRPr>
          </a:p>
          <a:p>
            <a:pPr lvl="0"/>
            <a:r>
              <a:rPr lang="cs-CZ" sz="12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silnice č. III/00728   Údlice - ul. Revoluční</a:t>
            </a:r>
          </a:p>
          <a:p>
            <a:pPr lvl="0"/>
            <a:endParaRPr lang="cs-CZ" sz="1200" b="1" dirty="0">
              <a:solidFill>
                <a:srgbClr val="000DFF"/>
              </a:solidFill>
              <a:latin typeface="Century Gothic" panose="020B0502020202020204" pitchFamily="34" charset="0"/>
            </a:endParaRPr>
          </a:p>
          <a:p>
            <a:pPr lvl="0"/>
            <a:endParaRPr lang="cs-CZ" sz="1100" dirty="0">
              <a:solidFill>
                <a:srgbClr val="000DFF"/>
              </a:solidFill>
              <a:latin typeface="Century Gothic" panose="020B0502020202020204" pitchFamily="34" charset="0"/>
            </a:endParaRPr>
          </a:p>
          <a:p>
            <a:pPr lvl="0"/>
            <a:r>
              <a:rPr lang="cs-CZ" sz="1400" b="1" u="sng" dirty="0">
                <a:solidFill>
                  <a:srgbClr val="000DFF"/>
                </a:solidFill>
                <a:latin typeface="Century Gothic" panose="020B0502020202020204" pitchFamily="34" charset="0"/>
              </a:rPr>
              <a:t>Plánované stavební opravy v okrese Chomutov v r. 2024</a:t>
            </a:r>
          </a:p>
          <a:p>
            <a:pPr lvl="0"/>
            <a:endParaRPr lang="cs-CZ" sz="1100" dirty="0">
              <a:solidFill>
                <a:srgbClr val="000DFF"/>
              </a:solidFill>
              <a:latin typeface="Century Gothic" panose="020B0502020202020204" pitchFamily="34" charset="0"/>
            </a:endParaRPr>
          </a:p>
          <a:p>
            <a:pPr lvl="0"/>
            <a:r>
              <a:rPr lang="cs-CZ" sz="12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silnice č. III/22311 Údolíčko – oprava mostu </a:t>
            </a:r>
            <a:r>
              <a:rPr lang="cs-CZ" sz="1200" b="1" dirty="0" err="1">
                <a:solidFill>
                  <a:srgbClr val="000DFF"/>
                </a:solidFill>
                <a:latin typeface="Century Gothic" panose="020B0502020202020204" pitchFamily="34" charset="0"/>
              </a:rPr>
              <a:t>ev.č</a:t>
            </a:r>
            <a:r>
              <a:rPr lang="cs-CZ" sz="12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. 22311-6 a opěrné zdi</a:t>
            </a:r>
          </a:p>
          <a:p>
            <a:pPr lvl="0"/>
            <a:endParaRPr lang="cs-CZ" sz="1200" b="1" dirty="0">
              <a:solidFill>
                <a:srgbClr val="000DFF"/>
              </a:solidFill>
              <a:latin typeface="Century Gothic" panose="020B0502020202020204" pitchFamily="34" charset="0"/>
            </a:endParaRPr>
          </a:p>
          <a:p>
            <a:pPr lvl="0"/>
            <a:r>
              <a:rPr lang="cs-CZ" sz="12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silnice č. III/25114 Strážky – sanace svahu</a:t>
            </a:r>
          </a:p>
          <a:p>
            <a:pPr lvl="0"/>
            <a:endParaRPr lang="cs-CZ" sz="1200" b="1" dirty="0">
              <a:solidFill>
                <a:srgbClr val="000DFF"/>
              </a:solidFill>
              <a:latin typeface="Century Gothic" panose="020B0502020202020204" pitchFamily="34" charset="0"/>
            </a:endParaRPr>
          </a:p>
          <a:p>
            <a:pPr lvl="0"/>
            <a:r>
              <a:rPr lang="cs-CZ" sz="12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silnice č. III/00727  Nezabylice -  rekonstrukce mostu </a:t>
            </a:r>
            <a:r>
              <a:rPr lang="cs-CZ" sz="1200" b="1" dirty="0" err="1">
                <a:solidFill>
                  <a:srgbClr val="000DFF"/>
                </a:solidFill>
                <a:latin typeface="Century Gothic" panose="020B0502020202020204" pitchFamily="34" charset="0"/>
              </a:rPr>
              <a:t>ev.č</a:t>
            </a:r>
            <a:r>
              <a:rPr lang="cs-CZ" sz="12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. 00727-2</a:t>
            </a:r>
          </a:p>
          <a:p>
            <a:pPr lvl="0"/>
            <a:endParaRPr lang="cs-CZ" sz="1100" b="1" dirty="0">
              <a:solidFill>
                <a:srgbClr val="000DFF"/>
              </a:solidFill>
              <a:latin typeface="Century Gothic" panose="020B0502020202020204" pitchFamily="34" charset="0"/>
            </a:endParaRPr>
          </a:p>
          <a:p>
            <a:endParaRPr lang="cs-CZ" sz="1100" dirty="0"/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358C8785-5FF6-4F17-92CA-8CFD3BDFC1A3}"/>
              </a:ext>
            </a:extLst>
          </p:cNvPr>
          <p:cNvGraphicFramePr>
            <a:graphicFrameLocks/>
          </p:cNvGraphicFramePr>
          <p:nvPr/>
        </p:nvGraphicFramePr>
        <p:xfrm>
          <a:off x="86582" y="3315698"/>
          <a:ext cx="5371538" cy="3177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Ovál 7">
            <a:extLst>
              <a:ext uri="{FF2B5EF4-FFF2-40B4-BE49-F238E27FC236}">
                <a16:creationId xmlns:a16="http://schemas.microsoft.com/office/drawing/2014/main" id="{E56A488C-5F1C-A31A-C3B8-3F0DE029FFF5}"/>
              </a:ext>
            </a:extLst>
          </p:cNvPr>
          <p:cNvSpPr/>
          <p:nvPr/>
        </p:nvSpPr>
        <p:spPr>
          <a:xfrm>
            <a:off x="992322" y="3623006"/>
            <a:ext cx="537329" cy="27578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541B07-7874-CAE8-6934-F6026F904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13" y="781825"/>
            <a:ext cx="2899426" cy="253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63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" y="-1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971115"/>
            <a:ext cx="10950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dopravy a sil. hospodářství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14633" y="1632166"/>
            <a:ext cx="876684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Dopravní obslužnost v rámci Dopravy Ústeckého kraje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DÚKmobil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blíže lidem: prezentace ve školách, na náměstích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Zintenzivnění propagace Mobilní aplikace </a:t>
            </a: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DÚKapka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(jednotlivé i časové jízdenky, vyhledavač spojení, </a:t>
            </a: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info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o výlukách), Facebook a Instagram DÚK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Příprava nákupu jízdenek přes celostátní systém IDOS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Platby platební kartou ve všech zelených autobusech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Příprava objednávkového systému spojů „na telefon“ (bez nutnosti volat)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Vylepšování systému informování o výlukách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Chomutovsko: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7/2023 tarifní integrace MHD v Klášterci nad Ohří do DÚK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12/2023 nová linka 415 Kadaň – Žatec – Praha, nové školní spoje na linkách Chomutov – Most a Žatec - Chomutov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Zvažované sloučení linek PID 389 Praha – Slaný – Louny </a:t>
            </a:r>
          </a:p>
          <a:p>
            <a:pPr lvl="1"/>
            <a:r>
              <a:rPr lang="cs-CZ" sz="2000">
                <a:solidFill>
                  <a:srgbClr val="010FFF"/>
                </a:solidFill>
                <a:latin typeface="Century Gothic" panose="020B0502020202020204" pitchFamily="34" charset="0"/>
              </a:rPr>
              <a:t>     a 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DÚK 701 Žerotín – Louny – Chomutov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1" y="4714336"/>
            <a:ext cx="663254" cy="66325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9" y="2035380"/>
            <a:ext cx="709999" cy="70999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82" y="3317901"/>
            <a:ext cx="757592" cy="682304"/>
          </a:xfrm>
          <a:prstGeom prst="ellipse">
            <a:avLst/>
          </a:prstGeom>
        </p:spPr>
      </p:pic>
      <p:pic>
        <p:nvPicPr>
          <p:cNvPr id="8" name="Obrázek 7" descr="Obsah obrázku text, snímek obrazovky, design, Grafika&#10;&#10;Popis byl vytvořen automaticky">
            <a:extLst>
              <a:ext uri="{FF2B5EF4-FFF2-40B4-BE49-F238E27FC236}">
                <a16:creationId xmlns:a16="http://schemas.microsoft.com/office/drawing/2014/main" id="{06F9A689-09DC-F853-A535-BC07BE5D2C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99" y="1680341"/>
            <a:ext cx="2100076" cy="13380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6752A44-0812-C31D-98B1-1551A35CF0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550" y="3191200"/>
            <a:ext cx="1668574" cy="296635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6878E02-9C80-895F-4FFC-8D9F8F3A7F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96" y="3974327"/>
            <a:ext cx="1540960" cy="276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69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přípravy a realizace projektů - Fond spravedlivé transformace, fondy MŽP, MMR a jiných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32254" y="2941189"/>
            <a:ext cx="1086201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Dotační program „ Podpora přípravy projektových záměrů v Ústeckém kraji 20</a:t>
            </a:r>
            <a:r>
              <a:rPr lang="cs-CZ" sz="1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24“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obcí do 3000 obyvatel na území Ústeckého kraje při přípravě odborné dokumentace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příjem žádostí - únor 2024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b="1" u="none" strike="noStrike" dirty="0">
                <a:solidFill>
                  <a:srgbClr val="000D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Dotaci lze použít za účelem zpracování:</a:t>
            </a:r>
            <a:endParaRPr lang="cs-CZ" sz="1600" b="1" dirty="0">
              <a:solidFill>
                <a:srgbClr val="000D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0D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cs-CZ" sz="1600" dirty="0">
                <a:solidFill>
                  <a:srgbClr val="000D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nergetického auditu,</a:t>
            </a:r>
            <a:r>
              <a:rPr lang="cs-CZ" sz="1600" dirty="0">
                <a:solidFill>
                  <a:srgbClr val="000D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>
                <a:solidFill>
                  <a:srgbClr val="000D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</a:t>
            </a:r>
            <a:r>
              <a:rPr lang="cs-CZ" sz="1600" dirty="0">
                <a:solidFill>
                  <a:srgbClr val="000D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ojektové dokumentace, odborných studií</a:t>
            </a:r>
            <a:r>
              <a:rPr lang="cs-CZ" sz="1600" dirty="0">
                <a:solidFill>
                  <a:srgbClr val="000D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apod. </a:t>
            </a:r>
            <a:endParaRPr lang="cs-CZ" sz="1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0"/>
            <a:endParaRPr lang="cs-CZ" sz="16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0"/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Kotlíkové dotace 6. výzva ÚK – pro nízkopříjmové domácnosti</a:t>
            </a:r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ukončení příjmu žádostí </a:t>
            </a:r>
            <a:r>
              <a:rPr lang="cs-CZ" sz="1600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31. srpna 2024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výměna kotlů na tuhá paliva 1. a 2. emisní třídy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cs-CZ" sz="9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</p:spTree>
    <p:extLst>
      <p:ext uri="{BB962C8B-B14F-4D97-AF65-F5344CB8AC3E}">
        <p14:creationId xmlns:p14="http://schemas.microsoft.com/office/powerpoint/2010/main" val="1728871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přípravy a realizace projektů - Fond spravedlivé transformace, fondy MŽP, MMR a jiných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32254" y="2941189"/>
            <a:ext cx="10862016" cy="494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V rámci </a:t>
            </a:r>
            <a:r>
              <a:rPr lang="cs-CZ" sz="1600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Operačního programu Spravedlivá transformace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budou prostřednictvím kraje poskytovány vouchery na „</a:t>
            </a:r>
            <a:r>
              <a:rPr lang="cs-CZ" sz="1600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Zastřešující projekty</a:t>
            </a:r>
            <a:r>
              <a:rPr lang="cs-CZ" sz="1600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“ </a:t>
            </a:r>
          </a:p>
          <a:p>
            <a:pPr lvl="0"/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1. „Příprava projektů pro veřejný sektor“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Oprávněný žadatel: obec, dobrovolný svazek obcí, příspěvkové organizace zřízené ÚSC, obchodní společnost ve 100% vlastnictví ÚSC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Zahájení příjmu žádostí: </a:t>
            </a:r>
            <a:r>
              <a:rPr lang="cs-CZ" sz="1600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 červen 2024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cs-CZ" sz="1600" b="1" u="sng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0"/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2. „Vouchery pro podnikatele“  -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3 dotační programy: </a:t>
            </a:r>
          </a:p>
          <a:p>
            <a:pPr marL="450850" lvl="0" indent="-952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     Voucher pro rozvoj podnikání (alokace: 100 186 915,- Kč)</a:t>
            </a:r>
          </a:p>
          <a:p>
            <a:pPr marL="801688" lvl="0" indent="-436563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Digitální voucher (alokace: 20 000 000,- Kč )</a:t>
            </a:r>
          </a:p>
          <a:p>
            <a:pPr marL="801688" lvl="0" indent="-436563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Inovační voucher (alokace: 20 000 000,- Kč) – pozastaven – požadované dotace překročily alokaci</a:t>
            </a:r>
          </a:p>
          <a:p>
            <a:pPr marL="365125" lvl="0"/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Oprávněný žadatel: malé a střední podniky včetně OSVČ</a:t>
            </a:r>
          </a:p>
          <a:p>
            <a:pPr marL="365125" lvl="0"/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Příjem žádostí: </a:t>
            </a: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15. 1. – 30. 9. 2024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cs-CZ" sz="1600" b="1" u="sng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71450" indent="-1714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1" algn="just">
              <a:lnSpc>
                <a:spcPct val="150000"/>
              </a:lnSpc>
              <a:spcAft>
                <a:spcPts val="600"/>
              </a:spcAft>
            </a:pPr>
            <a:endParaRPr lang="cs-CZ" sz="11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628650" lvl="1" indent="-1714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2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</p:spTree>
    <p:extLst>
      <p:ext uri="{BB962C8B-B14F-4D97-AF65-F5344CB8AC3E}">
        <p14:creationId xmlns:p14="http://schemas.microsoft.com/office/powerpoint/2010/main" val="2921577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88663" y="826790"/>
            <a:ext cx="11014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10FFF"/>
                </a:solidFill>
                <a:latin typeface="Century Gothic" panose="020B0502020202020204" pitchFamily="34" charset="0"/>
              </a:rPr>
              <a:t>Výběr výzev Operačního programu Spravedlivá transformace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88663" y="1536954"/>
            <a:ext cx="11370733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2151063" algn="l"/>
                <a:tab pos="6819900" algn="l"/>
              </a:tabLst>
            </a:pPr>
            <a:r>
              <a:rPr lang="cs-CZ" sz="19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20. VÝZVA – ŘEMESLNÉ INKUBÁTORY V ÚK	</a:t>
            </a:r>
          </a:p>
          <a:p>
            <a:pPr>
              <a:tabLst>
                <a:tab pos="2151063" algn="l"/>
                <a:tab pos="6819900" algn="l"/>
              </a:tabLst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Příjem žádostí: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29.11.2023 - 31.12.2024</a:t>
            </a:r>
          </a:p>
          <a:p>
            <a:pPr>
              <a:tabLst>
                <a:tab pos="2151063" algn="l"/>
                <a:tab pos="6819900" algn="l"/>
              </a:tabLst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Informace o výzvě: </a:t>
            </a:r>
            <a:r>
              <a:rPr lang="cs-CZ" dirty="0">
                <a:solidFill>
                  <a:srgbClr val="0563C1"/>
                </a:solidFill>
                <a:latin typeface="Century Gothic" panose="020B0502020202020204" pitchFamily="34" charset="0"/>
                <a:hlinkClick r:id="rId3"/>
              </a:rPr>
              <a:t>https://opst.cz/dotace/20-vyzva/</a:t>
            </a:r>
            <a:r>
              <a:rPr lang="cs-CZ" dirty="0">
                <a:solidFill>
                  <a:srgbClr val="0563C1"/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spcBef>
                <a:spcPts val="1200"/>
              </a:spcBef>
              <a:tabLst>
                <a:tab pos="2151063" algn="l"/>
                <a:tab pos="6819900" algn="l"/>
              </a:tabLst>
            </a:pPr>
            <a:r>
              <a:rPr lang="cs-CZ" sz="19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23. VÝZVA – KONCEPCE A PŘÍPRAVA PROJEKTŮ 	</a:t>
            </a:r>
          </a:p>
          <a:p>
            <a:pPr>
              <a:tabLst>
                <a:tab pos="2151063" algn="l"/>
                <a:tab pos="6819900" algn="l"/>
              </a:tabLst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Příjem žádostí: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31.05.2023 - 30.06.2024 </a:t>
            </a:r>
          </a:p>
          <a:p>
            <a:pPr>
              <a:tabLst>
                <a:tab pos="2151063" algn="l"/>
                <a:tab pos="6819900" algn="l"/>
              </a:tabLst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Informace o výzvě: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  <a:hlinkClick r:id="rId4"/>
              </a:rPr>
              <a:t>https://opst.cz/dotace/23-vyzva/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</a:t>
            </a:r>
          </a:p>
          <a:p>
            <a:pPr lvl="0">
              <a:spcBef>
                <a:spcPts val="1200"/>
              </a:spcBef>
              <a:tabLst>
                <a:tab pos="2151063" algn="l"/>
                <a:tab pos="6819900" algn="l"/>
              </a:tabLst>
            </a:pPr>
            <a:r>
              <a:rPr lang="cs-CZ" sz="19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26. VÝZVA – PŘÍRODA A KRAJINA V ÚSTECKÉM KRAJI	</a:t>
            </a:r>
          </a:p>
          <a:p>
            <a:pPr lvl="0">
              <a:tabLst>
                <a:tab pos="2151063" algn="l"/>
                <a:tab pos="6819900" algn="l"/>
              </a:tabLst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Příjem žádostí: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16.06.2023 - 30.06.2024 </a:t>
            </a:r>
          </a:p>
          <a:p>
            <a:pPr lvl="0">
              <a:tabLst>
                <a:tab pos="2151063" algn="l"/>
                <a:tab pos="6819900" algn="l"/>
              </a:tabLst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Informace o výzvě: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  <a:hlinkClick r:id="rId5"/>
              </a:rPr>
              <a:t>https://opst.cz/dotace/26-vyzva/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spcBef>
                <a:spcPts val="1200"/>
              </a:spcBef>
              <a:tabLst>
                <a:tab pos="2151063" algn="l"/>
                <a:tab pos="6819900" algn="l"/>
              </a:tabLst>
            </a:pPr>
            <a:r>
              <a:rPr lang="cs-CZ" sz="19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29. VÝZVA – INFRASTRUKTURA V ÚSTECKÉM KRAJI	</a:t>
            </a:r>
          </a:p>
          <a:p>
            <a:pPr>
              <a:tabLst>
                <a:tab pos="2151063" algn="l"/>
                <a:tab pos="6819900" algn="l"/>
              </a:tabLst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Příjem žádostí: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27.06.2023 - 30.06.2025</a:t>
            </a:r>
          </a:p>
          <a:p>
            <a:pPr>
              <a:tabLst>
                <a:tab pos="2151063" algn="l"/>
                <a:tab pos="6819900" algn="l"/>
              </a:tabLst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Informace o výzvě: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  <a:hlinkClick r:id="rId6"/>
              </a:rPr>
              <a:t>https://opst.cz/dotace/29-vyzva/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spcBef>
                <a:spcPts val="1200"/>
              </a:spcBef>
              <a:tabLst>
                <a:tab pos="2151063" algn="l"/>
                <a:tab pos="6819900" algn="l"/>
              </a:tabLst>
            </a:pPr>
            <a:r>
              <a:rPr lang="cs-CZ" sz="19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40. VÝZVA – VEŘEJNÉ SLUŽBY, KULTURA, SPORT, REKREACE – ÚSTECKÝ KRAJ	</a:t>
            </a:r>
          </a:p>
          <a:p>
            <a:pPr>
              <a:tabLst>
                <a:tab pos="2151063" algn="l"/>
                <a:tab pos="6819900" algn="l"/>
              </a:tabLst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Příjem žádostí: </a:t>
            </a:r>
            <a:r>
              <a:rPr lang="cs-CZ" dirty="0">
                <a:solidFill>
                  <a:srgbClr val="000DFF"/>
                </a:solidFill>
                <a:latin typeface="Century Gothic" panose="020B0502020202020204" pitchFamily="34" charset="0"/>
              </a:rPr>
              <a:t>11.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10.2023 - 31.12.2024 </a:t>
            </a:r>
          </a:p>
          <a:p>
            <a:pPr>
              <a:tabLst>
                <a:tab pos="2151063" algn="l"/>
                <a:tab pos="7000875" algn="l"/>
              </a:tabLst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Informace o výzvě: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  <a:hlinkClick r:id="rId7"/>
              </a:rPr>
              <a:t>https://opst.cz/dotace/40-vyzva/</a:t>
            </a:r>
            <a:r>
              <a:rPr lang="cs-CZ" sz="1900" dirty="0">
                <a:solidFill>
                  <a:srgbClr val="010FFF"/>
                </a:solidFill>
                <a:latin typeface="Century Gothic" panose="020B0502020202020204" pitchFamily="34" charset="0"/>
              </a:rPr>
              <a:t> </a:t>
            </a:r>
            <a:endParaRPr lang="cs-CZ" sz="1900" b="1" dirty="0">
              <a:solidFill>
                <a:srgbClr val="000D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</p:spTree>
    <p:extLst>
      <p:ext uri="{BB962C8B-B14F-4D97-AF65-F5344CB8AC3E}">
        <p14:creationId xmlns:p14="http://schemas.microsoft.com/office/powerpoint/2010/main" val="2821110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Úvodní slovo hejtmana Ústeckého kraje Ing. Jana Schillera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14633" y="2960782"/>
            <a:ext cx="108620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oblast legislativy, krizového řízení, informačních technologií, DCUK, ICUK, vnějších a zahraničních vztahů, zásady územního rozvoje;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32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předseda Bezpečnostní rady Ústeckého kraje a Krizového štábu Ústeckého kraje.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</p:spTree>
    <p:extLst>
      <p:ext uri="{BB962C8B-B14F-4D97-AF65-F5344CB8AC3E}">
        <p14:creationId xmlns:p14="http://schemas.microsoft.com/office/powerpoint/2010/main" val="20836115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88663" y="1536954"/>
            <a:ext cx="11370733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151063" algn="l"/>
                <a:tab pos="6819900" algn="l"/>
              </a:tabLst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50. VÝZVA - POSÍLENÍ SOCIÁLNÍ STABILITY V ÚK 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(v přípravě)</a:t>
            </a:r>
          </a:p>
          <a:p>
            <a:pPr>
              <a:tabLst>
                <a:tab pos="2151063" algn="l"/>
                <a:tab pos="6819900" algn="l"/>
              </a:tabLst>
            </a:pPr>
            <a:r>
              <a:rPr lang="cs-CZ" sz="19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Poskytovatel: </a:t>
            </a:r>
            <a:r>
              <a:rPr lang="cs-CZ" sz="1900" dirty="0">
                <a:solidFill>
                  <a:srgbClr val="010FFF"/>
                </a:solidFill>
                <a:latin typeface="Century Gothic" panose="020B0502020202020204" pitchFamily="34" charset="0"/>
              </a:rPr>
              <a:t>Ministerstvo životního prostředí</a:t>
            </a:r>
          </a:p>
          <a:p>
            <a:pPr>
              <a:tabLst>
                <a:tab pos="2151063" algn="l"/>
                <a:tab pos="6819900" algn="l"/>
              </a:tabLst>
            </a:pPr>
            <a:r>
              <a:rPr lang="cs-CZ" sz="19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Alokace:</a:t>
            </a:r>
            <a:r>
              <a:rPr lang="cs-CZ" sz="1900" dirty="0">
                <a:solidFill>
                  <a:srgbClr val="010FFF"/>
                </a:solidFill>
                <a:latin typeface="Century Gothic" panose="020B0502020202020204" pitchFamily="34" charset="0"/>
              </a:rPr>
              <a:t> 400 mil. Kč</a:t>
            </a:r>
          </a:p>
          <a:p>
            <a:pPr>
              <a:tabLst>
                <a:tab pos="2151063" algn="l"/>
                <a:tab pos="6819900" algn="l"/>
              </a:tabLst>
            </a:pPr>
            <a:r>
              <a:rPr lang="cs-CZ" sz="19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Míra podpory</a:t>
            </a:r>
            <a:r>
              <a:rPr lang="cs-CZ" sz="1900" dirty="0">
                <a:solidFill>
                  <a:srgbClr val="010FFF"/>
                </a:solidFill>
                <a:latin typeface="Century Gothic" panose="020B0502020202020204" pitchFamily="34" charset="0"/>
              </a:rPr>
              <a:t>: max. 85 %</a:t>
            </a:r>
          </a:p>
          <a:p>
            <a:pPr>
              <a:tabLst>
                <a:tab pos="2151063" algn="l"/>
                <a:tab pos="6819900" algn="l"/>
              </a:tabLst>
            </a:pPr>
            <a:r>
              <a:rPr lang="cs-CZ" sz="19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Příjem žádostí: </a:t>
            </a:r>
            <a:r>
              <a:rPr lang="cs-CZ" sz="1900" dirty="0">
                <a:solidFill>
                  <a:srgbClr val="010FFF"/>
                </a:solidFill>
                <a:latin typeface="Century Gothic" panose="020B0502020202020204" pitchFamily="34" charset="0"/>
              </a:rPr>
              <a:t>03 – 12/2024</a:t>
            </a:r>
          </a:p>
          <a:p>
            <a:pPr>
              <a:tabLst>
                <a:tab pos="2151063" algn="l"/>
                <a:tab pos="6819900" algn="l"/>
              </a:tabLst>
            </a:pPr>
            <a:r>
              <a:rPr lang="cs-CZ" sz="19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Ukončení realizace:</a:t>
            </a:r>
            <a:r>
              <a:rPr lang="cs-CZ" sz="1900" dirty="0">
                <a:solidFill>
                  <a:srgbClr val="010FFF"/>
                </a:solidFill>
                <a:latin typeface="Century Gothic" panose="020B0502020202020204" pitchFamily="34" charset="0"/>
              </a:rPr>
              <a:t> 4.Q. 2027</a:t>
            </a:r>
          </a:p>
          <a:p>
            <a:pPr>
              <a:tabLst>
                <a:tab pos="2598738" algn="l"/>
              </a:tabLst>
            </a:pPr>
            <a:r>
              <a:rPr lang="cs-CZ" sz="19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Podporované aktivity a oprávnění žadatelé:</a:t>
            </a:r>
          </a:p>
          <a:p>
            <a:pPr marL="85725">
              <a:tabLst>
                <a:tab pos="2598738" algn="l"/>
              </a:tabLst>
            </a:pPr>
            <a:r>
              <a:rPr lang="cs-CZ" sz="19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1. aktivita: Kraj</a:t>
            </a:r>
          </a:p>
          <a:p>
            <a:pPr marL="714375" lvl="1" indent="-361950">
              <a:buFont typeface="Wingdings" panose="05000000000000000000" pitchFamily="2" charset="2"/>
              <a:buChar char="Ø"/>
              <a:tabLst>
                <a:tab pos="2598738" algn="l"/>
              </a:tabLst>
            </a:pPr>
            <a:r>
              <a:rPr lang="cs-CZ" sz="1900" dirty="0">
                <a:solidFill>
                  <a:srgbClr val="010FFF"/>
                </a:solidFill>
                <a:latin typeface="Century Gothic" panose="020B0502020202020204" pitchFamily="34" charset="0"/>
              </a:rPr>
              <a:t>zvyšování kvalifikace a kompetence zaměstnanců a terénních pracovníků </a:t>
            </a:r>
          </a:p>
          <a:p>
            <a:pPr marL="85725">
              <a:tabLst>
                <a:tab pos="2598738" algn="l"/>
              </a:tabLst>
            </a:pPr>
            <a:r>
              <a:rPr lang="cs-CZ" sz="19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2. aktivita: Obce s indexem sociálního vyloučení min. 10</a:t>
            </a:r>
          </a:p>
          <a:p>
            <a:pPr marL="714375" lvl="1" indent="-361950">
              <a:buFont typeface="Wingdings" panose="05000000000000000000" pitchFamily="2" charset="2"/>
              <a:buChar char="Ø"/>
              <a:tabLst>
                <a:tab pos="2598738" algn="l"/>
              </a:tabLst>
            </a:pPr>
            <a:r>
              <a:rPr lang="cs-CZ" sz="1900" dirty="0">
                <a:solidFill>
                  <a:srgbClr val="010FFF"/>
                </a:solidFill>
                <a:latin typeface="Century Gothic" panose="020B0502020202020204" pitchFamily="34" charset="0"/>
              </a:rPr>
              <a:t>personální kapacita - soc. pracovníci na školách, preventisté - volnočasové aktivity pro děti a mládež na veř. prostranstvích v obci </a:t>
            </a:r>
          </a:p>
          <a:p>
            <a:pPr marL="85725">
              <a:tabLst>
                <a:tab pos="2598738" algn="l"/>
              </a:tabLst>
            </a:pPr>
            <a:r>
              <a:rPr lang="cs-CZ" sz="19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3. aktivita: ZŠ, SŠ (a jejich zřizovatelé), MAS</a:t>
            </a:r>
          </a:p>
          <a:p>
            <a:pPr marL="714375" lvl="1" indent="-361950">
              <a:buFont typeface="Wingdings" panose="05000000000000000000" pitchFamily="2" charset="2"/>
              <a:buChar char="Ø"/>
              <a:tabLst>
                <a:tab pos="2598738" algn="l"/>
              </a:tabLst>
            </a:pPr>
            <a:r>
              <a:rPr lang="cs-CZ" sz="1900" dirty="0">
                <a:solidFill>
                  <a:srgbClr val="010FFF"/>
                </a:solidFill>
                <a:latin typeface="Century Gothic" panose="020B0502020202020204" pitchFamily="34" charset="0"/>
              </a:rPr>
              <a:t>tvorba kolektivů - mimoškolní vícedenní preventivní pobyty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C27A48B-E118-3153-7576-235B64F2B5F0}"/>
              </a:ext>
            </a:extLst>
          </p:cNvPr>
          <p:cNvSpPr txBox="1"/>
          <p:nvPr/>
        </p:nvSpPr>
        <p:spPr>
          <a:xfrm>
            <a:off x="588663" y="826790"/>
            <a:ext cx="11014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10FFF"/>
                </a:solidFill>
                <a:latin typeface="Century Gothic" panose="020B0502020202020204" pitchFamily="34" charset="0"/>
              </a:rPr>
              <a:t>Výběr výzev Operačního programu Spravedlivá transformace</a:t>
            </a:r>
          </a:p>
        </p:txBody>
      </p:sp>
    </p:spTree>
    <p:extLst>
      <p:ext uri="{BB962C8B-B14F-4D97-AF65-F5344CB8AC3E}">
        <p14:creationId xmlns:p14="http://schemas.microsoft.com/office/powerpoint/2010/main" val="19678653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přípravy a realizace projektů - Fond spravedlivé transformace, fondy MŽP, MMR a jiných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32254" y="2941189"/>
            <a:ext cx="1086201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Transformační centrum ÚK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Strategický projekt – schváleno financování z Operačního programu Spravedlivá transformace, dotace 952 mil. Kč, celkové náklady 1, 119 mld. Kč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Revitalizace bývalé SŠ v Ústí nad Labem – návrh z mezinárodní architektonické soutěže</a:t>
            </a:r>
          </a:p>
          <a:p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Century Gothic" panose="020B0502020202020204" pitchFamily="34" charset="0"/>
              <a:buChar char="#"/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Chytrá data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– kraj jako lídr v oblasti otevřených dat veřejné</a:t>
            </a:r>
          </a:p>
          <a:p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     správy a jejich vizualizace a využívání</a:t>
            </a:r>
          </a:p>
          <a:p>
            <a:pPr marL="342900" indent="-342900">
              <a:buFont typeface="Century Gothic" panose="020B0502020202020204" pitchFamily="34" charset="0"/>
              <a:buChar char="#"/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Inovativní kraj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– podpora firem, které přispějí k růstu HDP </a:t>
            </a:r>
          </a:p>
          <a:p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     v kraji a vytvoření znalostně náročných míst </a:t>
            </a:r>
          </a:p>
          <a:p>
            <a:pPr marL="342900" indent="-342900">
              <a:buFont typeface="Century Gothic" panose="020B0502020202020204" pitchFamily="34" charset="0"/>
              <a:buChar char="#"/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Zelený kraj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– energetický management pro veřejnou i soukromou sféru</a:t>
            </a:r>
          </a:p>
          <a:p>
            <a:pPr marL="342900" indent="-342900">
              <a:buFont typeface="Century Gothic" panose="020B0502020202020204" pitchFamily="34" charset="0"/>
              <a:buChar char="#"/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Kraj pro lepší život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– lepší nakládání s krajinou a se sídly, </a:t>
            </a:r>
          </a:p>
          <a:p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     plánování krajiny, urbanismus, architektura veřejného prostoru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  <p:pic>
        <p:nvPicPr>
          <p:cNvPr id="3" name="Picture 2" descr="Architektonickou soutěž vyhrál ateliér mh architects z Prahy">
            <a:extLst>
              <a:ext uri="{FF2B5EF4-FFF2-40B4-BE49-F238E27FC236}">
                <a16:creationId xmlns:a16="http://schemas.microsoft.com/office/drawing/2014/main" id="{C4DF8EE9-712A-410A-92FA-8A76327AD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003" y="4111027"/>
            <a:ext cx="4446227" cy="249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5898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32254" y="1007251"/>
            <a:ext cx="754119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Energetické centrum Ústeckého kraje, </a:t>
            </a:r>
            <a:r>
              <a:rPr lang="cs-CZ" sz="2800" b="1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p.o</a:t>
            </a:r>
            <a:r>
              <a:rPr lang="cs-CZ" sz="2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.</a:t>
            </a:r>
          </a:p>
          <a:p>
            <a:pPr lvl="0"/>
            <a:r>
              <a:rPr lang="cs-CZ" sz="2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(ECUK)</a:t>
            </a:r>
          </a:p>
          <a:p>
            <a:pPr lvl="0"/>
            <a:endParaRPr lang="cs-CZ" sz="28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Založeno v srpnu 2022</a:t>
            </a:r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Cílem ECUK je naplňování Energetické politiky Ústeckého kraje propsané do Energetického plánu Ústeckého kraje.</a:t>
            </a:r>
          </a:p>
          <a:p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Činnost ECUK je zaměřená na snižování energetické náročnosti všech objektů vlastněných Ústeckým krajem a zvyšování podílu výroby energie z obnovitelných zdrojů.</a:t>
            </a:r>
          </a:p>
          <a:p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Dalším návazným cílem ECUK je nabízet své služby do území kraje, zejména pro veřejnou správu – obce a města, v rámci strategického projektu Transformačního centra Ústeckého kraje.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E9D972B-A097-8CB5-034F-2C2ECA75F7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900" y="4202693"/>
            <a:ext cx="4156433" cy="2534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395619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01053" y="1007251"/>
            <a:ext cx="1132572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Energetické centrum Ústeckého kraje, </a:t>
            </a:r>
            <a:r>
              <a:rPr lang="cs-CZ" sz="2800" b="1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p.o</a:t>
            </a:r>
            <a:r>
              <a:rPr lang="cs-CZ" sz="2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. - pro města a obce</a:t>
            </a:r>
          </a:p>
          <a:p>
            <a:pPr lvl="0"/>
            <a:endParaRPr lang="cs-CZ" sz="28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síť veřejných energetiků</a:t>
            </a:r>
            <a:endParaRPr lang="cs-CZ" sz="12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sběr dat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krajský energetický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konzultace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screeningy potenciálu OZE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studie proveditelnosti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dotační poradenství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energetická společenství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edukace – semináře, workshopy</a:t>
            </a:r>
          </a:p>
          <a:p>
            <a:pPr lvl="1"/>
            <a:r>
              <a:rPr lang="cs-CZ" sz="1200" dirty="0">
                <a:solidFill>
                  <a:srgbClr val="1B27FF"/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https://www.ecuk.cz/kalendar-akci-2024/</a:t>
            </a:r>
            <a:endParaRPr lang="cs-CZ" sz="1200" dirty="0">
              <a:solidFill>
                <a:srgbClr val="1B27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40BAF16-0300-DF33-F78C-E2B39F05A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8897" y="1871149"/>
            <a:ext cx="5444903" cy="469877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802537A-BAA0-1700-1F9C-1A860D3531FA}"/>
              </a:ext>
            </a:extLst>
          </p:cNvPr>
          <p:cNvSpPr txBox="1"/>
          <p:nvPr/>
        </p:nvSpPr>
        <p:spPr>
          <a:xfrm>
            <a:off x="9702347" y="3373564"/>
            <a:ext cx="1593529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rgbClr val="1B27FF"/>
                </a:solidFill>
              </a:rPr>
              <a:t>Ing. Zuzana Benediktová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benediktova@ecuk.cz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tel: 777 930 343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349B530-5250-9B48-977B-009C966C4505}"/>
              </a:ext>
            </a:extLst>
          </p:cNvPr>
          <p:cNvSpPr txBox="1"/>
          <p:nvPr/>
        </p:nvSpPr>
        <p:spPr>
          <a:xfrm>
            <a:off x="9418622" y="5268606"/>
            <a:ext cx="143272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rgbClr val="1B27FF"/>
                </a:solidFill>
              </a:rPr>
              <a:t>Radek Krůta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kruta@ecuk.cz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tel: 771 229 207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23FD17A-FC0C-0C8F-AB54-83577711647E}"/>
              </a:ext>
            </a:extLst>
          </p:cNvPr>
          <p:cNvSpPr txBox="1"/>
          <p:nvPr/>
        </p:nvSpPr>
        <p:spPr>
          <a:xfrm>
            <a:off x="7619091" y="5887291"/>
            <a:ext cx="143272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rgbClr val="1B27FF"/>
                </a:solidFill>
              </a:rPr>
              <a:t>Pavel Novák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novak@ecuk.cz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tel: 777 696 644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DD24686-18A9-F4F2-C819-958F8482CFE2}"/>
              </a:ext>
            </a:extLst>
          </p:cNvPr>
          <p:cNvSpPr txBox="1"/>
          <p:nvPr/>
        </p:nvSpPr>
        <p:spPr>
          <a:xfrm>
            <a:off x="6058918" y="3769000"/>
            <a:ext cx="143272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rgbClr val="1B27FF"/>
                </a:solidFill>
              </a:rPr>
              <a:t>Mgr. Michaela Burdová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burdova@ecuk.cz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tel: 725 763 864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9C14395-B281-1E15-4AF6-75929B51ACF3}"/>
              </a:ext>
            </a:extLst>
          </p:cNvPr>
          <p:cNvSpPr txBox="1"/>
          <p:nvPr/>
        </p:nvSpPr>
        <p:spPr>
          <a:xfrm>
            <a:off x="7426284" y="3085563"/>
            <a:ext cx="143272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rgbClr val="1B27FF"/>
                </a:solidFill>
              </a:rPr>
              <a:t>Ing. Tomáš Myslivec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myslivec@ecuk.cz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tel: 771 131 676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76899BF-3075-A9BC-A466-74CD16EF726F}"/>
              </a:ext>
            </a:extLst>
          </p:cNvPr>
          <p:cNvSpPr txBox="1"/>
          <p:nvPr/>
        </p:nvSpPr>
        <p:spPr>
          <a:xfrm>
            <a:off x="8882389" y="2417392"/>
            <a:ext cx="143272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rgbClr val="1B27FF"/>
                </a:solidFill>
              </a:rPr>
              <a:t>František Jakub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jakub@ecuk.cz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tel: 603 525 907</a:t>
            </a:r>
          </a:p>
        </p:txBody>
      </p:sp>
    </p:spTree>
    <p:extLst>
      <p:ext uri="{BB962C8B-B14F-4D97-AF65-F5344CB8AC3E}">
        <p14:creationId xmlns:p14="http://schemas.microsoft.com/office/powerpoint/2010/main" val="16921923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Ekonomická oblast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73443" y="2193267"/>
            <a:ext cx="108620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Metodická pomoc obcím v oblasti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účetnictví a rozpočtu, setkání a semináře ve spolupráci s MF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místních a správních poplatků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vymáhání daňových nedoplatků a porušení rozpočtové kázně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konzultace k zpracování výkazů, k vyplnění příkazových bloků</a:t>
            </a:r>
          </a:p>
          <a:p>
            <a:pPr lvl="0"/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Oblast dotací a vztahů k státnímu rozpočtu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dotační programy pro obce z rozpočtu kraje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zprostředkování průtokových dotací ze státního rozpočtu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rozpis a zasílání příspěvku na výkon státní správy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souhrnné podklady pro finanční vypořádání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pl-PL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pl-PL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pl-PL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0"/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</p:spTree>
    <p:extLst>
      <p:ext uri="{BB962C8B-B14F-4D97-AF65-F5344CB8AC3E}">
        <p14:creationId xmlns:p14="http://schemas.microsoft.com/office/powerpoint/2010/main" val="4087517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884849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majetku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EB96740-E412-34DD-5CC3-1C07863224A2}"/>
              </a:ext>
            </a:extLst>
          </p:cNvPr>
          <p:cNvSpPr txBox="1"/>
          <p:nvPr/>
        </p:nvSpPr>
        <p:spPr>
          <a:xfrm>
            <a:off x="673443" y="2193267"/>
            <a:ext cx="1086201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Domov sociálních služeb Kadaň a Mašťov, příspěvková organizace</a:t>
            </a: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Statek Jezerka Kadaň</a:t>
            </a:r>
            <a:endParaRPr lang="pl-PL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pl-PL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pl-PL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0"/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8489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 sz="4000">
              <a:latin typeface="Century Gothic" panose="020B05020202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Odbor majetkový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573606" y="666974"/>
            <a:ext cx="7755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010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Domov sociálních služeb Kadaň a Mašťov, příspěvková organizace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299607F-2889-CA41-C66F-A1C7098F4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54" y="2073110"/>
            <a:ext cx="5798413" cy="33539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>
            <a:spLocks noChangeAspect="1"/>
          </p:cNvSpPr>
          <p:nvPr/>
        </p:nvSpPr>
        <p:spPr>
          <a:xfrm>
            <a:off x="7324531" y="2662476"/>
            <a:ext cx="44880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Realizace nákupu pozemků </a:t>
            </a:r>
          </a:p>
          <a:p>
            <a:pPr algn="ctr"/>
            <a:r>
              <a:rPr lang="cs-CZ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výměře 903 m</a:t>
            </a:r>
            <a:r>
              <a:rPr lang="cs-CZ" b="1" baseline="30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cs-CZ" b="1" baseline="30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cs-CZ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částce 0,13 mil. Kč potřebných pro zajištění činnosti Domova sociálních služeb </a:t>
            </a:r>
            <a:r>
              <a:rPr lang="cs-CZ" b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Kadaň a </a:t>
            </a:r>
            <a:r>
              <a:rPr lang="cs-CZ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Mašťov, příspěvkové organizace</a:t>
            </a:r>
          </a:p>
          <a:p>
            <a:pPr algn="ctr"/>
            <a:endParaRPr lang="cs-CZ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704266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>
              <a:latin typeface="Century Gothic" panose="020B05020202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Odbor majetkový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808670" y="656649"/>
            <a:ext cx="85746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10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Domov sociálních služeb Kadaň a Mašťov, příspěvková organizace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8EC212D6-D4BF-E967-5D22-D08664347A38}"/>
              </a:ext>
            </a:extLst>
          </p:cNvPr>
          <p:cNvSpPr/>
          <p:nvPr/>
        </p:nvSpPr>
        <p:spPr>
          <a:xfrm>
            <a:off x="632254" y="5031800"/>
            <a:ext cx="71976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Realizace směny nemovitých věcí v k. </a:t>
            </a:r>
            <a:r>
              <a:rPr lang="cs-CZ" sz="1400" b="1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ú.</a:t>
            </a:r>
            <a:r>
              <a:rPr lang="cs-CZ" sz="1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Mašťov s městem Mašťov. Město Mašťov převzalo do vlastnictví objekt čp. 100 včetně pozemku o výměře 412 m</a:t>
            </a:r>
            <a:r>
              <a:rPr lang="cs-CZ" sz="1400" b="1" baseline="30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sz="1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bývalý domov pro osoby se zdravotním postižením a Ústecký kraj získal pozemky o výměře 462 m</a:t>
            </a:r>
            <a:r>
              <a:rPr lang="cs-CZ" sz="1400" b="1" baseline="30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sz="1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potřebné pro zajištění činnosti Domova sociálních služeb Kadaň a Mašťov, příspěvkovou organizaci.</a:t>
            </a:r>
            <a:endParaRPr lang="cs-CZ" sz="14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EC82A22-BB62-B9F7-4F06-A642B63304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959" y="4423494"/>
            <a:ext cx="3890226" cy="2145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5A1DF43-F1E4-A37E-1CC6-168C4D9BEA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123" y="1690688"/>
            <a:ext cx="4365861" cy="2812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6624B0D-DF9E-5FAC-AF16-72DA7F9476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18526"/>
            <a:ext cx="3976994" cy="28814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4366220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>
              <a:latin typeface="Century Gothic" panose="020B05020202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Odbor majetkový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808670" y="656649"/>
            <a:ext cx="8574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10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Statek Jezerka Kadaň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10764A4-A359-F20D-E534-7594DFE03078}"/>
              </a:ext>
            </a:extLst>
          </p:cNvPr>
          <p:cNvSpPr txBox="1"/>
          <p:nvPr/>
        </p:nvSpPr>
        <p:spPr>
          <a:xfrm>
            <a:off x="2080727" y="5846544"/>
            <a:ext cx="78750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Realizace nákupu pozemků o výměře </a:t>
            </a:r>
            <a:r>
              <a:rPr lang="pl-PL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41291 m</a:t>
            </a:r>
            <a:r>
              <a:rPr lang="pl-PL" sz="1800" b="1" baseline="30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l-PL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částce 1,4 mil. Kč </a:t>
            </a:r>
            <a:r>
              <a:rPr lang="cs-CZ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zajištění činnosti </a:t>
            </a:r>
            <a:r>
              <a:rPr lang="cs-CZ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Statku Jezerka Kadaň. 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2258738-6ECA-0253-63D2-A16835A52D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71393"/>
            <a:ext cx="6120765" cy="2664460"/>
          </a:xfrm>
          <a:prstGeom prst="rect">
            <a:avLst/>
          </a:prstGeom>
          <a:noFill/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3454F0C-4926-13F4-E82F-9F12B8A82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507" y="3602673"/>
            <a:ext cx="6120765" cy="20485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2027106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>
              <a:latin typeface="Century Gothic" panose="020B05020202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Odbor majetkový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808670" y="656649"/>
            <a:ext cx="8574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10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Statek Jezerka Kadaň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10764A4-A359-F20D-E534-7594DFE03078}"/>
              </a:ext>
            </a:extLst>
          </p:cNvPr>
          <p:cNvSpPr txBox="1"/>
          <p:nvPr/>
        </p:nvSpPr>
        <p:spPr>
          <a:xfrm>
            <a:off x="2065581" y="5555020"/>
            <a:ext cx="78750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současné době se usiluje o nabytí </a:t>
            </a:r>
            <a:r>
              <a:rPr lang="cs-CZ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pozemků o výměře 79 200 m</a:t>
            </a:r>
            <a:r>
              <a:rPr lang="cs-CZ" b="1" baseline="30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cs-CZ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areálech statku od Státního pozemkového úřadu.</a:t>
            </a:r>
            <a:endParaRPr lang="cs-CZ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7E6B175-8A88-76F6-8DC7-8483EC2BAE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10" y="1425318"/>
            <a:ext cx="5250670" cy="3362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779825F-2ED0-2DEB-37CF-668F7ED081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12" y="1436311"/>
            <a:ext cx="5474640" cy="3362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321695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Oblast legislativně-právní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26393" y="1820254"/>
            <a:ext cx="1062740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Zákon č. 418/2023 Sb. – „novela zákona o ÚSC“ (účinná od 1. 1. 2024)</a:t>
            </a:r>
          </a:p>
          <a:p>
            <a:r>
              <a:rPr lang="cs-CZ" sz="2000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Hlavní úpravy v zákoně č. 128/2000 Sb., o obcích (obecní zřízení) - dále jen „zákon“</a:t>
            </a:r>
            <a:r>
              <a:rPr lang="cs-CZ" sz="2000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:</a:t>
            </a:r>
          </a:p>
          <a:p>
            <a:endParaRPr lang="cs-CZ" sz="1400" u="sng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Společenství obcí (§53a – 53f zákona) –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další možná platforma spolupráce obcí;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Stanovení opatření k zajištění výkonu přenesené působnosti (§65, 65a a 66b zákona)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– opatření pro případy, kdy orgány obcí nevykonávají přenesenou působnost dostatečně;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Nový způsob stanovení odměny členů zastupitelstva (§73 a násl. zákona)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- součin základny a koeficientu (základna dle sdělení MV, koeficient dle </a:t>
            </a:r>
            <a:r>
              <a:rPr lang="cs-CZ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příl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. zákona) – vazba na </a:t>
            </a:r>
            <a:r>
              <a:rPr lang="cs-CZ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prům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. mzdu;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Úprava finančních limitů pro rozhodování zastupitelstva (§85 zákona)</a:t>
            </a:r>
          </a:p>
          <a:p>
            <a:pPr marL="612000" indent="-285750">
              <a:buFont typeface="Century Gothic" panose="020B0502020202020204" pitchFamily="34" charset="0"/>
              <a:buChar char="−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dary, vzdání se práva, zastavení movitých věcí, postoupení pohledávek –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100.000,- Kč</a:t>
            </a:r>
          </a:p>
          <a:p>
            <a:pPr marL="612000" indent="-285750">
              <a:buFont typeface="Century Gothic" panose="020B0502020202020204" pitchFamily="34" charset="0"/>
              <a:buChar char="−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dotace a NFV, nejedná-li se o NFV p. o. obce či v době trvání </a:t>
            </a:r>
            <a:r>
              <a:rPr lang="cs-CZ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kriz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. stavu –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250.000,- Kč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;</a:t>
            </a:r>
          </a:p>
          <a:p>
            <a:pPr marL="284400" indent="-3240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Možnost distanční účasti zastupitelů a veřejnosti na jednání zastupitelstva (§92a zákona)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– musí to předem stanovit jednací řád;</a:t>
            </a:r>
          </a:p>
          <a:p>
            <a:pPr marL="284400" indent="-3240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Pravomoc starosty přijmout rozhodnutí v záležitosti tzv. zbytkové pravomoci rady obce (103a zákona) –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musí to být nezbytné k operativnímu řešení určité mimořádné situace.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</p:spTree>
    <p:extLst>
      <p:ext uri="{BB962C8B-B14F-4D97-AF65-F5344CB8AC3E}">
        <p14:creationId xmlns:p14="http://schemas.microsoft.com/office/powerpoint/2010/main" val="16544242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759818"/>
            <a:ext cx="7710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investic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39346" y="1590815"/>
            <a:ext cx="1054649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Investiční akce ve fázi přípravy: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Gymnázium a SOŠ Klášterec nad Ohří - Výstavba tělocvičny– 108 900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SPŠS a OA Kadaň – výměna rozvodů elektroinstalace, vody, odpadů a topení – 50 000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DOZP Kadaň - přístavba objektu pro klienty s poruchou autistického spektra ke stávajícímu objektu – 63 494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pl-PL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Rekonstrukce mostu ev. č. 1988-1 Lužný 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– 95 000 tis. Kč</a:t>
            </a:r>
          </a:p>
          <a:p>
            <a:pPr marL="180000"/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Investiční akce ve fázi realizace: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SOŠ energetická a stavební, OA a SZŠ, Chomutov - sanace základového zdiva, zateplení, dokončení výměny oken a dveří (OA Černovická) – 45 000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Gymnázium, Chomutov, Mostecká 3000 - vestavba do půdy – 16 800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III/25115 Ok Chomutov, ul. Lipská x Kostelní - přestavba křižovatky na okružní –  24 000 tis. Kč</a:t>
            </a:r>
          </a:p>
          <a:p>
            <a:pPr marL="180000"/>
            <a:endParaRPr lang="cs-CZ" sz="28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</p:spTree>
    <p:extLst>
      <p:ext uri="{BB962C8B-B14F-4D97-AF65-F5344CB8AC3E}">
        <p14:creationId xmlns:p14="http://schemas.microsoft.com/office/powerpoint/2010/main" val="31583637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759818"/>
            <a:ext cx="7710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investic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39346" y="1590815"/>
            <a:ext cx="105464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Investiční akce dokončené v roce 2023: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SŠ technická, gastronomická a automobilní, Chomutov - revitalizace areálu pro výuku zahradnických oborů (Jirkov 2.+3.et.) – 45 793 tis. Kč</a:t>
            </a:r>
          </a:p>
          <a:p>
            <a:pPr marL="180000"/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sz="28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  <p:pic>
        <p:nvPicPr>
          <p:cNvPr id="6" name="Obrázek 5" descr="Obsah obrázku venku, obloha, mrak, tráva&#10;&#10;Popis byl vytvořen automaticky">
            <a:extLst>
              <a:ext uri="{FF2B5EF4-FFF2-40B4-BE49-F238E27FC236}">
                <a16:creationId xmlns:a16="http://schemas.microsoft.com/office/drawing/2014/main" id="{AAEE84B5-3B72-F646-69EA-CB5D065B0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368" y="2835973"/>
            <a:ext cx="5217470" cy="3371491"/>
          </a:xfrm>
          <a:prstGeom prst="rect">
            <a:avLst/>
          </a:prstGeom>
        </p:spPr>
      </p:pic>
      <p:pic>
        <p:nvPicPr>
          <p:cNvPr id="13" name="Obrázek 12" descr="Obsah obrázku venku, mrak, obloha, strom&#10;&#10;Popis byl vytvořen automaticky">
            <a:extLst>
              <a:ext uri="{FF2B5EF4-FFF2-40B4-BE49-F238E27FC236}">
                <a16:creationId xmlns:a16="http://schemas.microsoft.com/office/drawing/2014/main" id="{50C6BC65-1098-F77D-4E6C-330069A5EC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592" y="2835972"/>
            <a:ext cx="3371492" cy="337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48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759818"/>
            <a:ext cx="7710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investic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99070" y="1590815"/>
            <a:ext cx="1048676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indent="-360000">
              <a:buFont typeface="Wingdings" panose="05000000000000000000" pitchFamily="2" charset="2"/>
              <a:buChar char="ü"/>
            </a:pPr>
            <a:r>
              <a:rPr lang="pl-PL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Rekonstrukce mostu 0135-3 u Kyjic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– 94 520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r>
              <a:rPr lang="cs-CZ" i="1" dirty="0">
                <a:solidFill>
                  <a:srgbClr val="010FFF"/>
                </a:solidFill>
                <a:latin typeface="Century Gothic" panose="020B0502020202020204" pitchFamily="34" charset="0"/>
              </a:rPr>
              <a:t>                v realizaci                                                              po realizaci</a:t>
            </a:r>
            <a:endParaRPr lang="cs-CZ" sz="2000" i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                        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sz="28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97B70F7-7778-660E-5ABE-FCC22B45C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54" y="2639379"/>
            <a:ext cx="3166732" cy="2303078"/>
          </a:xfrm>
          <a:prstGeom prst="rect">
            <a:avLst/>
          </a:prstGeom>
        </p:spPr>
      </p:pic>
      <p:pic>
        <p:nvPicPr>
          <p:cNvPr id="6" name="Obrázek 5" descr="Obsah obrázku venku, obloha, výjev, silnice&#10;&#10;Popis byl vytvořen automaticky">
            <a:extLst>
              <a:ext uri="{FF2B5EF4-FFF2-40B4-BE49-F238E27FC236}">
                <a16:creationId xmlns:a16="http://schemas.microsoft.com/office/drawing/2014/main" id="{88097F98-C611-1743-12D5-1A86E00BA2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73" y="2639379"/>
            <a:ext cx="3730306" cy="2797729"/>
          </a:xfrm>
          <a:prstGeom prst="rect">
            <a:avLst/>
          </a:prstGeom>
        </p:spPr>
      </p:pic>
      <p:pic>
        <p:nvPicPr>
          <p:cNvPr id="12" name="Obrázek 11" descr="Obsah obrázku venku, silnice, obloha, infrastruktura&#10;&#10;Popis byl vytvořen automaticky">
            <a:extLst>
              <a:ext uri="{FF2B5EF4-FFF2-40B4-BE49-F238E27FC236}">
                <a16:creationId xmlns:a16="http://schemas.microsoft.com/office/drawing/2014/main" id="{D8D4EE1A-8AF8-0953-ECBF-3BDE0019CC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278" y="3695147"/>
            <a:ext cx="3730304" cy="279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114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759818"/>
            <a:ext cx="7710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investic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39346" y="1590815"/>
            <a:ext cx="10518680" cy="2684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indent="-36000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Nová komunikace u města Chomutov -část 1 -  697 210 tis. Kč</a:t>
            </a:r>
          </a:p>
          <a:p>
            <a:pPr marL="180000">
              <a:lnSpc>
                <a:spcPct val="107000"/>
              </a:lnSpc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	I. etapa „Ulice Alfonse Muchy“                         </a:t>
            </a:r>
          </a:p>
          <a:p>
            <a:pPr marL="180000">
              <a:lnSpc>
                <a:spcPct val="107000"/>
              </a:lnSpc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	II. etapa „Spojka Zadní Vinohrady – silnice III/00732“                                                   	III. etapa „Spojka silnice III/00732- silnice I/13“ </a:t>
            </a:r>
          </a:p>
          <a:p>
            <a:pPr marL="180000">
              <a:lnSpc>
                <a:spcPct val="107000"/>
              </a:lnSpc>
            </a:pPr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                 v realizaci                                                              po realizaci</a:t>
            </a:r>
            <a:endParaRPr lang="cs-CZ" sz="28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  <p:pic>
        <p:nvPicPr>
          <p:cNvPr id="8" name="Obrázek 7" descr="Obsah obrázku venku, strom, mrak, obloha&#10;&#10;Popis byl vytvořen automaticky">
            <a:extLst>
              <a:ext uri="{FF2B5EF4-FFF2-40B4-BE49-F238E27FC236}">
                <a16:creationId xmlns:a16="http://schemas.microsoft.com/office/drawing/2014/main" id="{C276B81C-28DF-6EC4-EF5B-17F83CAA0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11858"/>
            <a:ext cx="4420132" cy="248632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766DCF0-76F0-53D1-CA7E-C14440B8E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458" y="3617355"/>
            <a:ext cx="5493442" cy="248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477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515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zdravotnictví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532AA6A-E62C-B51C-9617-3C605FEEFD8F}"/>
              </a:ext>
            </a:extLst>
          </p:cNvPr>
          <p:cNvSpPr txBox="1"/>
          <p:nvPr/>
        </p:nvSpPr>
        <p:spPr>
          <a:xfrm>
            <a:off x="632254" y="1833194"/>
            <a:ext cx="1111579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Strategie podpory zdraví a rozvoje zdravotních služeb v Ústeckém kraji </a:t>
            </a:r>
          </a:p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na období 2023 – 2033</a:t>
            </a:r>
            <a:endParaRPr lang="cs-CZ" sz="20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nové dotační programy na podporu příchodu zdravotnických pracovníků (lékařů a sester)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cesta od střední školy až k poskytování zdravotních služeb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Stipendia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Sesterská povolání – pro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sestry až 250 tis. Kč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Lékaři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a zubní lékaři –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až 500 tis. Kč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Akreditace (vzdělávací instituce)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sítě akreditovaných poskytovatelů ZS –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získání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nebo obnova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akreditace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Specializační vzdělávání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vzdělávání budoucích praktických lékařů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–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dotace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na náklady akreditovaného poskytovatele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ve výši 25 000 Kč na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každý kalendářní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měsíc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dostupnosti zdravotních služeb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vzniku a zvýšení kapacity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v primární péči</a:t>
            </a:r>
          </a:p>
        </p:txBody>
      </p:sp>
    </p:spTree>
    <p:extLst>
      <p:ext uri="{BB962C8B-B14F-4D97-AF65-F5344CB8AC3E}">
        <p14:creationId xmlns:p14="http://schemas.microsoft.com/office/powerpoint/2010/main" val="23863041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515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zdravotnictví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532AA6A-E62C-B51C-9617-3C605FEEFD8F}"/>
              </a:ext>
            </a:extLst>
          </p:cNvPr>
          <p:cNvSpPr txBox="1"/>
          <p:nvPr/>
        </p:nvSpPr>
        <p:spPr>
          <a:xfrm>
            <a:off x="632254" y="1833194"/>
            <a:ext cx="1111579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DOSTUPNOST PRIMÁRNÍ PÉČE</a:t>
            </a:r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Okruh 1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–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příchodu lékařů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(nový poskytovatel zdravotních služeb)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všeobecný praktický lékař, pediatr nebo praktický lékař pro děti a dorost, zubní lékař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až 1.300.000,- Kč při poskytování zdravotní služby na území obce do 20 tis. obyvatel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až 1.000.000,- Kč při poskytování zdravotní služby na území obce nad 20 tis. obyvatel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v případě, že žadatel doloží získání motivačního benefitu ze strany obce může být dotace jednorázově navýšena až o 200 tis. Kč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závazek poskytování péče 5 let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Okruh 2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–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podpora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zvýšení/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posílení kapacity stávajícího poskytovatele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zdravotních služeb ve smyslu zvýšení kapacity registrovaných pacientů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10FFF"/>
                </a:solidFill>
                <a:latin typeface="Century Gothic" panose="020B0502020202020204" pitchFamily="34" charset="0"/>
              </a:rPr>
              <a:t>až 300.000,- Kč ročně po dobu 3 let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Okruh 3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–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rozšíření místní dostupnosti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ve smyslu rozšíření počtu míst poskytování zdravotních služeb stávajícího poskytovatele zdravotních služeb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10FFF"/>
                </a:solidFill>
                <a:latin typeface="Century Gothic" panose="020B0502020202020204" pitchFamily="34" charset="0"/>
              </a:rPr>
              <a:t>až 200.000,- Kč ročně po dobu 3 let</a:t>
            </a:r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5014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515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zdravotnictví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532AA6A-E62C-B51C-9617-3C605FEEFD8F}"/>
              </a:ext>
            </a:extLst>
          </p:cNvPr>
          <p:cNvSpPr txBox="1"/>
          <p:nvPr/>
        </p:nvSpPr>
        <p:spPr>
          <a:xfrm>
            <a:off x="632254" y="1833194"/>
            <a:ext cx="1111579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Krajská zdravotní – Nemocnice Chomutov</a:t>
            </a:r>
          </a:p>
          <a:p>
            <a:endParaRPr lang="cs-CZ" sz="20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pro každou nemocnici Krajské zdravotní máme vypracovaný generel rozvoje</a:t>
            </a:r>
          </a:p>
          <a:p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generel Nemocnice Chomutov určuje ve třech etapách cílový stav areálu a budoucí péče jako celku v roce 2040</a:t>
            </a:r>
          </a:p>
          <a:p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prioritní je v následujících letech výstavba nového pavilonu chirurgických oborů –  což zásadně urychluje a zkvalitňuje péči o pacienty</a:t>
            </a:r>
          </a:p>
          <a:p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Chomutov patří do sítě 120 urgentních příjmů v celé ČR dle vyhlášky ministerstva zdravotnictví – ta </a:t>
            </a:r>
            <a:r>
              <a:rPr lang="cs-CZ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prioritizuje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nemocnice dle jejich důležitosti z pohledu strategického rozvoje nemocniční péče v ČR (všechny nemocnice Krajské zdravotní mají své urgentní příjmy zařazené mezi prioritní)</a:t>
            </a:r>
          </a:p>
          <a:p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v roce 2024 budou probíhat práce na projektové dokumentaci Nového pavilonu chirurgických oborů Nemocnice Chomutov a již aktivně sháníme financování pro jeho výstavbu   </a:t>
            </a:r>
          </a:p>
          <a:p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   </a:t>
            </a:r>
          </a:p>
          <a:p>
            <a:endParaRPr lang="cs-CZ" sz="20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endParaRPr lang="cs-CZ" sz="32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endParaRPr lang="cs-CZ" sz="3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1195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" y="-316904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63040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606569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zdravotnictví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201930" y="63040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532AA6A-E62C-B51C-9617-3C605FEEFD8F}"/>
              </a:ext>
            </a:extLst>
          </p:cNvPr>
          <p:cNvSpPr txBox="1"/>
          <p:nvPr/>
        </p:nvSpPr>
        <p:spPr>
          <a:xfrm>
            <a:off x="238002" y="1506568"/>
            <a:ext cx="1111579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Krajská zdravotní – Nemocnice Chomutov  </a:t>
            </a:r>
          </a:p>
          <a:p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0. Etapa rozvoje - Urgentní příjem – hotovo </a:t>
            </a:r>
          </a:p>
          <a:p>
            <a:endParaRPr lang="cs-CZ" sz="32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endParaRPr lang="cs-CZ" sz="20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endParaRPr lang="cs-CZ" sz="32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endParaRPr lang="cs-CZ" sz="3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499C303-A434-4597-BA8A-5C14213A8DD4}"/>
              </a:ext>
            </a:extLst>
          </p:cNvPr>
          <p:cNvSpPr txBox="1"/>
          <p:nvPr/>
        </p:nvSpPr>
        <p:spPr>
          <a:xfrm>
            <a:off x="262998" y="2479727"/>
            <a:ext cx="46284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V rámci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první etapy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rozvoje dojde k rozšíření a modernizaci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předávací stanice tepla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(106),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rozšíření parkovacích ploch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,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 nový heliport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(108) a zejm.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nový chirurgický pavilon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(1/1) s: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Radiodiagnostickým pracovištěm a ambulancemi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Chirurgickým oddělením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Ortopedickým oddělením </a:t>
            </a:r>
          </a:p>
          <a:p>
            <a:pPr algn="just"/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V současné době je započata studie pavilonu chirurgických oborů a následně bude vypsána zakázka na projektové práce pro vydání stavebního povolení.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AE2DF02-F429-490C-9702-5467E25A9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338" y="2746750"/>
            <a:ext cx="6207831" cy="403579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48CCA93-9706-40B6-84BC-37D33410C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7524" y="462872"/>
            <a:ext cx="5266628" cy="2209679"/>
          </a:xfrm>
          <a:prstGeom prst="rect">
            <a:avLst/>
          </a:prstGeom>
        </p:spPr>
      </p:pic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223B50CE-8447-4F5C-929B-0CBCB99163BB}"/>
              </a:ext>
            </a:extLst>
          </p:cNvPr>
          <p:cNvSpPr/>
          <p:nvPr/>
        </p:nvSpPr>
        <p:spPr>
          <a:xfrm>
            <a:off x="5484972" y="2340500"/>
            <a:ext cx="1204399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82389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snímek obrazovky, Písmo, Elektricky modrá&#10;&#10;Popis byl vytvořen automaticky">
            <a:extLst>
              <a:ext uri="{FF2B5EF4-FFF2-40B4-BE49-F238E27FC236}">
                <a16:creationId xmlns:a16="http://schemas.microsoft.com/office/drawing/2014/main" id="{1B9C5C26-DA09-8BA4-B398-68E609C309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663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08636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15351" y="639935"/>
            <a:ext cx="10944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územního plánování a stavebního řádu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C6D5D8-DCBD-3F20-526C-66650CF9C27E}"/>
              </a:ext>
            </a:extLst>
          </p:cNvPr>
          <p:cNvSpPr txBox="1">
            <a:spLocks/>
          </p:cNvSpPr>
          <p:nvPr/>
        </p:nvSpPr>
        <p:spPr>
          <a:xfrm>
            <a:off x="615351" y="1891717"/>
            <a:ext cx="10515600" cy="496628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cs-CZ" sz="40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cs-CZ" sz="16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Novela liniového zákona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endParaRPr lang="cs-CZ" sz="800" b="1" u="sng" dirty="0">
              <a:solidFill>
                <a:srgbClr val="010FF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cs-CZ" sz="8000" b="1" u="sng" dirty="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Zákon č. 465/2023 Sb.  ze dne 29.11.2023</a:t>
            </a:r>
            <a:r>
              <a:rPr lang="cs-CZ" sz="8000" dirty="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cs-CZ" sz="8000" dirty="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kterým se mění zákon č. 416/2009 Sb., o urychlení výstavby dopravní, vodní a energetické infrastruktury a infrastruktury elektronických komunikací (liniový zákon), ve znění pozdějších předpisů, a další související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cs-CZ" sz="8000" dirty="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Účinnost  od  1. 1. 2024  (se třemi uvedenými výjimkami – v zákoně specifikované části nabývají účinnosti 31.12.2023, 1.7.2024, 1.1.2027)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cs-CZ" sz="8000" dirty="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Název novelizovaného liniového zákona: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cs-CZ" sz="8000" b="1" u="sng" dirty="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zákon o urychlení výstavby strategicky významné infrastruktury</a:t>
            </a:r>
            <a:endParaRPr lang="cs-CZ" sz="8000" dirty="0">
              <a:solidFill>
                <a:srgbClr val="010FF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cs-CZ" sz="8000" dirty="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Znění části první: postupy pro urychlení přípravy a povolování vybraných staveb </a:t>
            </a:r>
            <a:br>
              <a:rPr lang="cs-CZ" sz="8000" dirty="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8000" dirty="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následného soudního přezkumu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6802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15351" y="639935"/>
            <a:ext cx="10944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územního plánování a stavebního řádu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C6D5D8-DCBD-3F20-526C-66650CF9C27E}"/>
              </a:ext>
            </a:extLst>
          </p:cNvPr>
          <p:cNvSpPr txBox="1">
            <a:spLocks/>
          </p:cNvSpPr>
          <p:nvPr/>
        </p:nvSpPr>
        <p:spPr>
          <a:xfrm>
            <a:off x="615351" y="1891717"/>
            <a:ext cx="10515600" cy="4966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cs-CZ" sz="40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5BFA4EB-FBC0-C2B0-7F7B-13EC8C8FD52D}"/>
              </a:ext>
            </a:extLst>
          </p:cNvPr>
          <p:cNvSpPr txBox="1">
            <a:spLocks/>
          </p:cNvSpPr>
          <p:nvPr/>
        </p:nvSpPr>
        <p:spPr>
          <a:xfrm>
            <a:off x="699241" y="2055815"/>
            <a:ext cx="10515600" cy="486950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cs-CZ" sz="800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Tento zákon zapracovává příslušné předpisy Evropské unie a upravuje postupy </a:t>
            </a:r>
            <a:br>
              <a:rPr lang="cs-CZ" sz="800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800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 přípravě a povolování staveb dopravní, vodní, energetické a </a:t>
            </a:r>
            <a:r>
              <a:rPr lang="cs-CZ" sz="8000">
                <a:solidFill>
                  <a:srgbClr val="010FFF"/>
                </a:solidFill>
                <a:highlight>
                  <a:srgbClr val="FF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těžební infrastruktury, infrastruktury pro ukládání oxidu uhličitého, </a:t>
            </a:r>
            <a:r>
              <a:rPr lang="cs-CZ" sz="800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infrastruktury elektronických komunikací a </a:t>
            </a:r>
            <a:r>
              <a:rPr lang="cs-CZ" sz="8000">
                <a:solidFill>
                  <a:srgbClr val="010FFF"/>
                </a:solidFill>
                <a:highlight>
                  <a:srgbClr val="FF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strategických investičních staveb</a:t>
            </a:r>
            <a:r>
              <a:rPr lang="cs-CZ" sz="800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při získávání práv k pozemkům a stavbám potřebných pro uskutečnění uvedených staveb a uvádění těchto staveb do užívání s cílem urychlit jejich majetkoprávní přípravu, povolování </a:t>
            </a:r>
            <a:br>
              <a:rPr lang="cs-CZ" sz="800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800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následný soudní přezkum správních rozhodnutí v souvislosti s těmito stavbami. Tento zákon dále upravuje v návaznosti na přímo použitelný předpis Evropské unie výkon státní správy a postup při povolování projektů společného zájmu.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cs-CZ" sz="800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 1.7.2024  nabývá účinnost ta část liniového zákona, která nově zavádí </a:t>
            </a:r>
            <a:br>
              <a:rPr lang="cs-CZ" sz="800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8000" b="1" u="sng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dílčí územní rozvojový plán.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cs-CZ" sz="800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Bude možné pořídit ho pro </a:t>
            </a:r>
            <a:r>
              <a:rPr lang="cs-CZ" sz="8000" u="sng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vybraný záměr dopravní infrastruktury celostátního nebo mezinárodního významu nebo přesahující svým významem území jednoho kraje.</a:t>
            </a:r>
            <a:endParaRPr lang="cs-CZ" sz="8000">
              <a:solidFill>
                <a:srgbClr val="010FF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endParaRPr lang="cs-CZ" sz="800">
              <a:solidFill>
                <a:srgbClr val="010FF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cs-CZ" sz="800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Pořizovatelem bude Ministerstvo dopravy.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7333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srgbClr val="010FFF"/>
                </a:solidFill>
                <a:latin typeface="Century Gothic" panose="020B0502020202020204" pitchFamily="34" charset="0"/>
              </a:rPr>
              <a:t>Inovační centrum Ústeckého kraje, z. s.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32254" y="2131711"/>
            <a:ext cx="1086201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 firmy: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Programy a služby pro inovativní firmy (inkubační programy, program </a:t>
            </a:r>
            <a:r>
              <a:rPr lang="cs-CZ" sz="2000" b="1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Platinn</a:t>
            </a: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, Inovační vouchery ÚK).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Konzultace v oblasti zavádění inovací, financování projektů, komercializace výsledků a další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 města: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Monitoring dotačních výzev (zahraničních i tuzemských)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Developing</a:t>
            </a: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 projektů (např. komunikace se zahraničním konsorciem, zakládání vhodných partnerských konsorcií, „spojka“ mezi obcemi/městy a institucemi vyhlašující výzvy)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Propojování s relevantními subjekty na základě potřeb měst a obcí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</p:spTree>
    <p:extLst>
      <p:ext uri="{BB962C8B-B14F-4D97-AF65-F5344CB8AC3E}">
        <p14:creationId xmlns:p14="http://schemas.microsoft.com/office/powerpoint/2010/main" val="2977230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4" name="Zástupný symbol pro obsah 3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95" name="TextovéPole 4"/>
          <p:cNvSpPr/>
          <p:nvPr/>
        </p:nvSpPr>
        <p:spPr>
          <a:xfrm>
            <a:off x="632160" y="365040"/>
            <a:ext cx="435744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cs-CZ" sz="1200" b="0" strike="noStrike" spc="-1" dirty="0">
                <a:solidFill>
                  <a:srgbClr val="010FFF"/>
                </a:solidFill>
                <a:latin typeface="Century Gothic"/>
              </a:rPr>
              <a:t>Den s Ústeckým krajem – okres </a:t>
            </a:r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Chomutov</a:t>
            </a:r>
            <a:endParaRPr lang="cs-CZ" sz="1200" b="0" strike="noStrike" spc="-1" dirty="0">
              <a:latin typeface="Arial"/>
            </a:endParaRPr>
          </a:p>
        </p:txBody>
      </p:sp>
      <p:sp>
        <p:nvSpPr>
          <p:cNvPr id="96" name="TextovéPole 6"/>
          <p:cNvSpPr/>
          <p:nvPr/>
        </p:nvSpPr>
        <p:spPr>
          <a:xfrm>
            <a:off x="632160" y="1002240"/>
            <a:ext cx="10944000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cs-CZ" sz="4400" b="0" strike="noStrike" spc="-1" dirty="0">
                <a:solidFill>
                  <a:srgbClr val="010FFF"/>
                </a:solidFill>
                <a:latin typeface="Century Gothic"/>
              </a:rPr>
              <a:t>Datové centrum Ústeckého kraje, p. o. 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97" name="TextovéPole 8"/>
          <p:cNvSpPr/>
          <p:nvPr/>
        </p:nvSpPr>
        <p:spPr>
          <a:xfrm>
            <a:off x="590760" y="2151302"/>
            <a:ext cx="10861560" cy="27168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432000" lvl="1" indent="-216000">
              <a:lnSpc>
                <a:spcPct val="2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000" b="1" spc="-1" dirty="0">
                <a:solidFill>
                  <a:srgbClr val="010FFF"/>
                </a:solidFill>
                <a:latin typeface="Century Gothic"/>
              </a:rPr>
              <a:t>Krajská </a:t>
            </a:r>
            <a:r>
              <a:rPr lang="cs-CZ" sz="3000" b="1" spc="-1" dirty="0" err="1">
                <a:solidFill>
                  <a:srgbClr val="010FFF"/>
                </a:solidFill>
                <a:latin typeface="Century Gothic"/>
              </a:rPr>
              <a:t>IoT</a:t>
            </a:r>
            <a:r>
              <a:rPr lang="cs-CZ" sz="3000" b="1" spc="-1" dirty="0">
                <a:solidFill>
                  <a:srgbClr val="010FFF"/>
                </a:solidFill>
                <a:latin typeface="Century Gothic"/>
              </a:rPr>
              <a:t> síť </a:t>
            </a:r>
            <a:r>
              <a:rPr lang="cs-CZ" sz="3000" b="1" spc="-1" dirty="0" err="1">
                <a:solidFill>
                  <a:srgbClr val="010FFF"/>
                </a:solidFill>
                <a:latin typeface="Century Gothic"/>
              </a:rPr>
              <a:t>LoRaWAN</a:t>
            </a:r>
            <a:endParaRPr lang="cs-CZ" sz="3000" b="1" spc="-1" dirty="0">
              <a:solidFill>
                <a:srgbClr val="010FFF"/>
              </a:solidFill>
              <a:latin typeface="Century Gothic"/>
            </a:endParaRPr>
          </a:p>
          <a:p>
            <a:pPr marL="432000" lvl="1" indent="-216000">
              <a:lnSpc>
                <a:spcPct val="2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000" b="1" spc="-1" dirty="0">
                <a:solidFill>
                  <a:srgbClr val="010FFF"/>
                </a:solidFill>
                <a:latin typeface="Century Gothic"/>
              </a:rPr>
              <a:t>Přístup do CMS prostřednictvím Krajské zdravotní, a.s.</a:t>
            </a:r>
          </a:p>
          <a:p>
            <a:pPr marL="432000" lvl="1" indent="-216000">
              <a:lnSpc>
                <a:spcPct val="2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000" b="1" spc="-1" dirty="0" err="1">
                <a:solidFill>
                  <a:srgbClr val="010FFF"/>
                </a:solidFill>
                <a:latin typeface="Century Gothic"/>
              </a:rPr>
              <a:t>QRide</a:t>
            </a:r>
            <a:r>
              <a:rPr lang="cs-CZ" sz="3000" b="1" spc="-1" dirty="0">
                <a:solidFill>
                  <a:srgbClr val="010FFF"/>
                </a:solidFill>
                <a:latin typeface="Century Gothic"/>
              </a:rPr>
              <a:t> – zapojení dopravců na území kraje </a:t>
            </a:r>
          </a:p>
        </p:txBody>
      </p:sp>
      <p:sp>
        <p:nvSpPr>
          <p:cNvPr id="98" name="TextovéPole 9"/>
          <p:cNvSpPr/>
          <p:nvPr/>
        </p:nvSpPr>
        <p:spPr>
          <a:xfrm>
            <a:off x="7094880" y="365040"/>
            <a:ext cx="435744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Chomutov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sociálních věcí, bezpečnosti a sociálně vyloučených lokalit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14633" y="3428998"/>
            <a:ext cx="1086201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Problematika sociálně vyloučených lokalit;</a:t>
            </a:r>
          </a:p>
          <a:p>
            <a:endParaRPr lang="cs-CZ" sz="32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Informace k přípravě zákona o podpoře </a:t>
            </a:r>
            <a:r>
              <a:rPr lang="cs-CZ" sz="3200" b="1">
                <a:solidFill>
                  <a:srgbClr val="010FFF"/>
                </a:solidFill>
                <a:latin typeface="Century Gothic" panose="020B0502020202020204" pitchFamily="34" charset="0"/>
              </a:rPr>
              <a:t>bydlení;</a:t>
            </a:r>
          </a:p>
          <a:p>
            <a:endParaRPr lang="cs-CZ" sz="32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Program prevence kriminality.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6. února 2024</a:t>
            </a:r>
          </a:p>
        </p:txBody>
      </p:sp>
    </p:spTree>
    <p:extLst>
      <p:ext uri="{BB962C8B-B14F-4D97-AF65-F5344CB8AC3E}">
        <p14:creationId xmlns:p14="http://schemas.microsoft.com/office/powerpoint/2010/main" val="113258743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13 –⁠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–⁠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–⁠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970</TotalTime>
  <Words>5320</Words>
  <Application>Microsoft Office PowerPoint</Application>
  <PresentationFormat>Širokoúhlá obrazovka</PresentationFormat>
  <Paragraphs>648</Paragraphs>
  <Slides>49</Slides>
  <Notes>37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7" baseType="lpstr">
      <vt:lpstr>Arial</vt:lpstr>
      <vt:lpstr>Calibri</vt:lpstr>
      <vt:lpstr>Calibri Light</vt:lpstr>
      <vt:lpstr>Century Gothic</vt:lpstr>
      <vt:lpstr>Courier New</vt:lpstr>
      <vt:lpstr>Times New Roman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Služby pro obce a města </vt:lpstr>
      <vt:lpstr>Novinky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Nový Jan</dc:creator>
  <cp:lastModifiedBy>Pánková Pavlína</cp:lastModifiedBy>
  <cp:revision>19</cp:revision>
  <cp:lastPrinted>2024-02-05T13:36:17Z</cp:lastPrinted>
  <dcterms:created xsi:type="dcterms:W3CDTF">2023-01-12T13:43:47Z</dcterms:created>
  <dcterms:modified xsi:type="dcterms:W3CDTF">2024-02-05T13:43:24Z</dcterms:modified>
</cp:coreProperties>
</file>