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9" r:id="rId3"/>
    <p:sldId id="363" r:id="rId4"/>
    <p:sldId id="365" r:id="rId5"/>
    <p:sldId id="258" r:id="rId6"/>
    <p:sldId id="293" r:id="rId7"/>
    <p:sldId id="421" r:id="rId8"/>
    <p:sldId id="422" r:id="rId9"/>
    <p:sldId id="384" r:id="rId10"/>
    <p:sldId id="408" r:id="rId11"/>
    <p:sldId id="366" r:id="rId12"/>
    <p:sldId id="395" r:id="rId13"/>
    <p:sldId id="368" r:id="rId14"/>
    <p:sldId id="256" r:id="rId15"/>
    <p:sldId id="396" r:id="rId16"/>
    <p:sldId id="411" r:id="rId17"/>
    <p:sldId id="420" r:id="rId18"/>
    <p:sldId id="398" r:id="rId19"/>
    <p:sldId id="414" r:id="rId20"/>
    <p:sldId id="423" r:id="rId21"/>
    <p:sldId id="417" r:id="rId22"/>
    <p:sldId id="379" r:id="rId23"/>
    <p:sldId id="314" r:id="rId24"/>
    <p:sldId id="418" r:id="rId25"/>
    <p:sldId id="419" r:id="rId26"/>
    <p:sldId id="374" r:id="rId27"/>
    <p:sldId id="409" r:id="rId28"/>
    <p:sldId id="369" r:id="rId29"/>
    <p:sldId id="410" r:id="rId30"/>
    <p:sldId id="364" r:id="rId31"/>
    <p:sldId id="424" r:id="rId32"/>
    <p:sldId id="270" r:id="rId33"/>
    <p:sldId id="271" r:id="rId34"/>
    <p:sldId id="261" r:id="rId35"/>
    <p:sldId id="394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7FF"/>
    <a:srgbClr val="000DFF"/>
    <a:srgbClr val="010F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838F3-D059-432D-8A5A-7750DAC48A53}" v="10" dt="2024-04-26T10:45:27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udrnova.p\AppData\Local\Microsoft\Windows\INetCache\Content.Outlook\PH5UOA2Y\2023_KUS_Stav-o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dirty="0">
                <a:solidFill>
                  <a:srgbClr val="000DFF"/>
                </a:solidFill>
              </a:rPr>
              <a:t>Klasifikace stavu silnic II. a III. třídy 2023</a:t>
            </a:r>
          </a:p>
        </c:rich>
      </c:tx>
      <c:layout>
        <c:manualLayout>
          <c:xMode val="edge"/>
          <c:yMode val="edge"/>
          <c:x val="0.17896230076261901"/>
          <c:y val="4.736761032643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944133992505691E-2"/>
          <c:y val="0.16371882086167799"/>
          <c:w val="0.70994273791762386"/>
          <c:h val="0.689682004035209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Okresy!$N$3</c:f>
              <c:strCache>
                <c:ptCount val="1"/>
                <c:pt idx="0">
                  <c:v>výborný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Okresy!$N$4:$N$10</c:f>
              <c:numCache>
                <c:formatCode>#,##0</c:formatCode>
                <c:ptCount val="7"/>
                <c:pt idx="0">
                  <c:v>178053</c:v>
                </c:pt>
                <c:pt idx="1">
                  <c:v>118342</c:v>
                </c:pt>
                <c:pt idx="2">
                  <c:v>35103</c:v>
                </c:pt>
                <c:pt idx="3">
                  <c:v>196703</c:v>
                </c:pt>
                <c:pt idx="4">
                  <c:v>59122</c:v>
                </c:pt>
                <c:pt idx="5">
                  <c:v>54776</c:v>
                </c:pt>
                <c:pt idx="6">
                  <c:v>151271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6-4C99-9569-1B0302D57525}"/>
            </c:ext>
          </c:extLst>
        </c:ser>
        <c:ser>
          <c:idx val="1"/>
          <c:order val="1"/>
          <c:tx>
            <c:strRef>
              <c:f>Okresy!$O$3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Okresy!$O$4:$O$10</c:f>
              <c:numCache>
                <c:formatCode>#,##0</c:formatCode>
                <c:ptCount val="7"/>
                <c:pt idx="0">
                  <c:v>174983</c:v>
                </c:pt>
                <c:pt idx="1">
                  <c:v>219029</c:v>
                </c:pt>
                <c:pt idx="2">
                  <c:v>78844</c:v>
                </c:pt>
                <c:pt idx="3">
                  <c:v>221176</c:v>
                </c:pt>
                <c:pt idx="4">
                  <c:v>98015</c:v>
                </c:pt>
                <c:pt idx="5">
                  <c:v>95306</c:v>
                </c:pt>
                <c:pt idx="6">
                  <c:v>247959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6-4C99-9569-1B0302D57525}"/>
            </c:ext>
          </c:extLst>
        </c:ser>
        <c:ser>
          <c:idx val="2"/>
          <c:order val="2"/>
          <c:tx>
            <c:strRef>
              <c:f>Okresy!$P$3</c:f>
              <c:strCache>
                <c:ptCount val="1"/>
                <c:pt idx="0">
                  <c:v>vyhovující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Okresy!$P$4:$P$10</c:f>
              <c:numCache>
                <c:formatCode>#,##0</c:formatCode>
                <c:ptCount val="7"/>
                <c:pt idx="0">
                  <c:v>62842</c:v>
                </c:pt>
                <c:pt idx="1">
                  <c:v>80795</c:v>
                </c:pt>
                <c:pt idx="2">
                  <c:v>47962</c:v>
                </c:pt>
                <c:pt idx="3">
                  <c:v>100628</c:v>
                </c:pt>
                <c:pt idx="4">
                  <c:v>64779</c:v>
                </c:pt>
                <c:pt idx="5">
                  <c:v>65808</c:v>
                </c:pt>
                <c:pt idx="6">
                  <c:v>106978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6-4C99-9569-1B0302D57525}"/>
            </c:ext>
          </c:extLst>
        </c:ser>
        <c:ser>
          <c:idx val="3"/>
          <c:order val="3"/>
          <c:tx>
            <c:strRef>
              <c:f>Okresy!$Q$3</c:f>
              <c:strCache>
                <c:ptCount val="1"/>
                <c:pt idx="0">
                  <c:v>nevyhovující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Okresy!$Q$4:$Q$10</c:f>
              <c:numCache>
                <c:formatCode>#,##0</c:formatCode>
                <c:ptCount val="7"/>
                <c:pt idx="0">
                  <c:v>69061</c:v>
                </c:pt>
                <c:pt idx="1">
                  <c:v>95242</c:v>
                </c:pt>
                <c:pt idx="2">
                  <c:v>32541</c:v>
                </c:pt>
                <c:pt idx="3">
                  <c:v>146426</c:v>
                </c:pt>
                <c:pt idx="4">
                  <c:v>51507</c:v>
                </c:pt>
                <c:pt idx="5">
                  <c:v>70774</c:v>
                </c:pt>
                <c:pt idx="6">
                  <c:v>167119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A6-4C99-9569-1B0302D57525}"/>
            </c:ext>
          </c:extLst>
        </c:ser>
        <c:ser>
          <c:idx val="4"/>
          <c:order val="4"/>
          <c:tx>
            <c:strRef>
              <c:f>Okresy!$R$3</c:f>
              <c:strCache>
                <c:ptCount val="1"/>
                <c:pt idx="0">
                  <c:v>havarijní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Okresy!$R$4:$R$10</c:f>
              <c:numCache>
                <c:formatCode>#,##0</c:formatCode>
                <c:ptCount val="7"/>
                <c:pt idx="0">
                  <c:v>56457</c:v>
                </c:pt>
                <c:pt idx="1">
                  <c:v>41933</c:v>
                </c:pt>
                <c:pt idx="2">
                  <c:v>12050</c:v>
                </c:pt>
                <c:pt idx="3">
                  <c:v>151122</c:v>
                </c:pt>
                <c:pt idx="4">
                  <c:v>51555</c:v>
                </c:pt>
                <c:pt idx="5">
                  <c:v>49913</c:v>
                </c:pt>
                <c:pt idx="6">
                  <c:v>193725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6-4C99-9569-1B0302D5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170479"/>
        <c:axId val="1546814959"/>
      </c:barChart>
      <c:lineChart>
        <c:grouping val="stacked"/>
        <c:varyColors val="0"/>
        <c:ser>
          <c:idx val="5"/>
          <c:order val="5"/>
          <c:tx>
            <c:strRef>
              <c:f>Okresy!$T$3</c:f>
              <c:strCache>
                <c:ptCount val="1"/>
                <c:pt idx="0">
                  <c:v>Klasifikace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Okresy!$T$4:$T$10</c:f>
              <c:numCache>
                <c:formatCode>#,##0.00</c:formatCode>
                <c:ptCount val="7"/>
                <c:pt idx="0">
                  <c:v>2.3551596243784587</c:v>
                </c:pt>
                <c:pt idx="1">
                  <c:v>2.5019186409791461</c:v>
                </c:pt>
                <c:pt idx="2">
                  <c:v>2.552498789346247</c:v>
                </c:pt>
                <c:pt idx="3">
                  <c:v>2.7966901740691497</c:v>
                </c:pt>
                <c:pt idx="4">
                  <c:v>2.8103194677793573</c:v>
                </c:pt>
                <c:pt idx="5">
                  <c:v>2.8982164556698766</c:v>
                </c:pt>
                <c:pt idx="6">
                  <c:v>3.0046917601251137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A6-4C99-9569-1B0302D5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514768"/>
        <c:axId val="1680109680"/>
      </c:lineChart>
      <c:catAx>
        <c:axId val="155217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46814959"/>
        <c:crosses val="autoZero"/>
        <c:auto val="1"/>
        <c:lblAlgn val="ctr"/>
        <c:lblOffset val="100"/>
        <c:noMultiLvlLbl val="0"/>
      </c:catAx>
      <c:valAx>
        <c:axId val="154681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52170479"/>
        <c:crosses val="autoZero"/>
        <c:crossBetween val="between"/>
      </c:valAx>
      <c:valAx>
        <c:axId val="1680109680"/>
        <c:scaling>
          <c:orientation val="minMax"/>
          <c:max val="4"/>
          <c:min val="1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85514768"/>
        <c:crosses val="max"/>
        <c:crossBetween val="between"/>
      </c:valAx>
      <c:catAx>
        <c:axId val="118551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80109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3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EE75277-32C8-84C3-A098-FB4B55BA27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05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7c4f0658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e7c4f0658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DA7E6-55BD-452B-E0DD-523A7A72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70F7BB-1FE8-2401-4774-6425F5262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6A3918-9741-38C7-C3F1-2C9B11D79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FBD4D4B-D4E6-0C9B-6A54-58E08BDCD7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– okres Chomutov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3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BD48084-4E1D-37E6-0AD9-C0C48DFE45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– okres Chomutov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43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C25A118F-F1AD-4272-9EC2-6C82F13140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78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C25A118F-F1AD-4272-9EC2-6C82F13140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6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7C84033-37B4-D676-4356-97139BFB54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6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09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7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98CF3EB-5005-FAE0-315B-76FD2AD4AC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19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053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1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21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4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1206540C-24D0-16FD-2F4C-B9AFBF7EF8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6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783" cy="39081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5302" cy="49750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Den s Ústeckým krajem - okres Děčín</a:t>
            </a:r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1206540C-24D0-16FD-2F4C-B9AFBF7EF8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6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752F0A1-0E66-D202-B4D0-A977A3948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4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752F0A1-0E66-D202-B4D0-A977A3948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0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49F70347-B9DC-9D01-A206-7A2BEA81E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3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49F70347-B9DC-9D01-A206-7A2BEA81E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86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9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5388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81-60BC-4503-B5C4-5F5A774FF41F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06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kr-ustecky.cz/konference-hsou-v-usteckem-kraji-2024/d-17832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st.cz/dotace/20-vyzv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k.cz/kalendar-akci-202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nzlova.d@kr-ustecky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95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65783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74CA71-6B76-31B2-A476-E6906423B1BA}"/>
              </a:ext>
            </a:extLst>
          </p:cNvPr>
          <p:cNvSpPr txBox="1"/>
          <p:nvPr/>
        </p:nvSpPr>
        <p:spPr>
          <a:xfrm>
            <a:off x="673443" y="1708697"/>
            <a:ext cx="10862016" cy="48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b="1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tradiční a lidové kultury – Zlatý džbánek</a:t>
            </a:r>
            <a:endParaRPr lang="cs-CZ" b="1" kern="100" dirty="0">
              <a:solidFill>
                <a:srgbClr val="1B27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269875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tradiční ocenění, v dubnu 2024 plánujeme vyhlášení ceny</a:t>
            </a:r>
          </a:p>
          <a:p>
            <a:pPr algn="just">
              <a:spcAft>
                <a:spcPts val="800"/>
              </a:spcAft>
              <a:tabLst>
                <a:tab pos="269875" algn="l"/>
              </a:tabLst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Národní kulturní památka</a:t>
            </a:r>
          </a:p>
          <a:p>
            <a:pPr algn="just">
              <a:spcAft>
                <a:spcPts val="800"/>
              </a:spcAft>
              <a:tabLst>
                <a:tab pos="269875" algn="l"/>
              </a:tabLst>
            </a:pP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nová NKP augustiniánský klášter v Roudnici nad Labem – plánuje se obnova v rámci IROP</a:t>
            </a:r>
            <a:endParaRPr lang="cs-CZ" kern="100" dirty="0">
              <a:solidFill>
                <a:srgbClr val="010F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Příspěvkové organizace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v</a:t>
            </a: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okrese Litoměřice zřizuje Ústecký kraj tři příspěvkové organizace v oblasti kultury: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Oblastní muzeum v Litoměřicích </a:t>
            </a: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probíhá projektová příprava nové stálé expozice</a:t>
            </a:r>
            <a:endParaRPr lang="cs-CZ" sz="1800" dirty="0">
              <a:solidFill>
                <a:srgbClr val="010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Severočeská galerie výtvarného umění v Litoměřicích</a:t>
            </a: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příprava rekonstrukce Diecézního muzea a nové stále expozice</a:t>
            </a:r>
            <a:endParaRPr lang="cs-CZ" sz="1800" dirty="0">
              <a:solidFill>
                <a:srgbClr val="010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Galerie moderního umění v Roudnici nad Labem </a:t>
            </a: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změna na postu ředitele, od 1. 3. 2024 je ředitelkou Mgr. Petra Mazáčová, Ph.D.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Terezín – město změny,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zájmové sdružení PO</a:t>
            </a:r>
            <a:endParaRPr lang="cs-CZ" sz="1800" dirty="0">
              <a:solidFill>
                <a:srgbClr val="010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2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837972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1D446C3-A155-454F-4F7E-676047C018C4}"/>
              </a:ext>
            </a:extLst>
          </p:cNvPr>
          <p:cNvSpPr/>
          <p:nvPr/>
        </p:nvSpPr>
        <p:spPr>
          <a:xfrm>
            <a:off x="614936" y="1941549"/>
            <a:ext cx="10739999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Labská stezka -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cca 1300 km, z toho v ÚK 96 km</a:t>
            </a:r>
            <a:endParaRPr lang="cs-CZ" dirty="0"/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ÚK od roku 2010 hlavním investorem do budování na Labské stezce</a:t>
            </a:r>
            <a:endParaRPr lang="cs-CZ" dirty="0">
              <a:latin typeface="Century Gothic"/>
            </a:endParaRPr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Celkem investice cca 436 mil. Kč</a:t>
            </a:r>
            <a:endParaRPr lang="cs-CZ" dirty="0">
              <a:latin typeface="Century Gothic"/>
            </a:endParaRPr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Nyní realizace Okna – Nučnice (dokončení podzim 2024)</a:t>
            </a:r>
            <a:endParaRPr lang="cs-CZ" dirty="0">
              <a:latin typeface="Century Gothic"/>
            </a:endParaRPr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Údržbu zajišťuje Krajská majetková</a:t>
            </a:r>
            <a:endParaRPr lang="cs-CZ" dirty="0">
              <a:latin typeface="Century Gothic"/>
            </a:endParaRPr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Vyznačena alternativní trasy Labské stezky 2A (Roudnice n. L. – Štětí)</a:t>
            </a:r>
            <a:endParaRPr lang="cs-CZ" dirty="0">
              <a:latin typeface="Century Gothic"/>
            </a:endParaRPr>
          </a:p>
          <a:p>
            <a:r>
              <a:rPr lang="cs-CZ" sz="2000" dirty="0">
                <a:solidFill>
                  <a:srgbClr val="010FFF"/>
                </a:solidFill>
                <a:latin typeface="Century Gothic"/>
              </a:rPr>
              <a:t>•  ÚK financoval navazující cyklotrasy č. 3024 a 3025</a:t>
            </a:r>
            <a:endParaRPr lang="cs-CZ" dirty="0">
              <a:latin typeface="Century Gothic"/>
            </a:endParaRPr>
          </a:p>
          <a:p>
            <a:endParaRPr lang="cs-CZ" sz="2000" b="1" dirty="0">
              <a:solidFill>
                <a:srgbClr val="010FFF"/>
              </a:solidFill>
              <a:latin typeface="Century Gothic"/>
            </a:endParaRPr>
          </a:p>
          <a:p>
            <a:r>
              <a:rPr lang="cs-CZ" sz="2000" b="1" dirty="0">
                <a:solidFill>
                  <a:srgbClr val="010FFF"/>
                </a:solidFill>
                <a:latin typeface="Century Gothic"/>
              </a:rPr>
              <a:t>Cyklostezka Ohře</a:t>
            </a:r>
            <a:endParaRPr lang="cs-CZ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/>
              </a:rPr>
              <a:t>Aktuálně pro 22 úseků se zpracovává projektová dokumentace včetně územního rozhodnutí;</a:t>
            </a:r>
            <a:endParaRPr lang="cs-CZ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/>
              </a:rPr>
              <a:t>Pro úsek Litoměřice – Bohušovice n. Ohří a Libočany – Přívlaky je již vydáno stavební povolení – běží VŘ na zhotovitele</a:t>
            </a:r>
            <a:endParaRPr lang="cs-CZ" dirty="0">
              <a:latin typeface="Century Gothic"/>
            </a:endParaRPr>
          </a:p>
          <a:p>
            <a:endParaRPr lang="cs-CZ" sz="2000" b="1" dirty="0">
              <a:solidFill>
                <a:srgbClr val="010FFF"/>
              </a:solidFill>
              <a:latin typeface="Century Gothic"/>
            </a:endParaRPr>
          </a:p>
          <a:p>
            <a:r>
              <a:rPr lang="cs-CZ" sz="2000" b="1" dirty="0">
                <a:solidFill>
                  <a:srgbClr val="010FFF"/>
                </a:solidFill>
                <a:latin typeface="Century Gothic"/>
              </a:rPr>
              <a:t>V roce 2024 plánována aktualizace </a:t>
            </a:r>
            <a:r>
              <a:rPr lang="cs-CZ" sz="2000" b="1" dirty="0" err="1">
                <a:solidFill>
                  <a:srgbClr val="010FFF"/>
                </a:solidFill>
                <a:latin typeface="Century Gothic"/>
              </a:rPr>
              <a:t>cyklogenerelu</a:t>
            </a:r>
            <a:r>
              <a:rPr lang="cs-CZ" sz="2000" b="1" dirty="0">
                <a:solidFill>
                  <a:srgbClr val="010FFF"/>
                </a:solidFill>
                <a:latin typeface="Century Gothic"/>
              </a:rPr>
              <a:t> Ústeckého kraje – 9/2024</a:t>
            </a:r>
            <a:endParaRPr lang="cs-CZ" dirty="0">
              <a:latin typeface="Century Gothic"/>
            </a:endParaRP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837972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B8D2A8C-9BD1-0B77-855E-20FEDE8FF15C}"/>
              </a:ext>
            </a:extLst>
          </p:cNvPr>
          <p:cNvSpPr/>
          <p:nvPr/>
        </p:nvSpPr>
        <p:spPr>
          <a:xfrm>
            <a:off x="476390" y="1809141"/>
            <a:ext cx="11247892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/>
              </a:rPr>
              <a:t>Dotační program „Podpora rozvoje infrastruktury cestovního ruchu v ÚK“</a:t>
            </a:r>
            <a:endParaRPr lang="cs-CZ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/>
              </a:rPr>
              <a:t>ZÚK 22.4.2024 schválení vybraných projektů</a:t>
            </a:r>
            <a:endParaRPr lang="cs-CZ">
              <a:latin typeface="Century Gothic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/>
              </a:rPr>
              <a:t>Budování </a:t>
            </a:r>
            <a:r>
              <a:rPr lang="cs-CZ" sz="2400" dirty="0" err="1">
                <a:solidFill>
                  <a:srgbClr val="010FFF"/>
                </a:solidFill>
                <a:latin typeface="Century Gothic"/>
              </a:rPr>
              <a:t>stellplatzů</a:t>
            </a:r>
            <a:r>
              <a:rPr lang="cs-CZ" sz="2400" dirty="0">
                <a:solidFill>
                  <a:srgbClr val="010FFF"/>
                </a:solidFill>
                <a:latin typeface="Century Gothic"/>
              </a:rPr>
              <a:t>, útulen a nocležen, parkovišť a sociálního zázemí a doprovodná infrastruktura podél páteřních cyklostezek a Hřebenovky</a:t>
            </a:r>
            <a:endParaRPr lang="cs-CZ" dirty="0"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010FFF"/>
                </a:solidFill>
                <a:latin typeface="Century Gothic"/>
              </a:rPr>
              <a:t>Další plánovaná výzva 1/2025</a:t>
            </a:r>
            <a:endParaRPr lang="cs-CZ">
              <a:latin typeface="Century Gothic"/>
              <a:cs typeface="Calibri" panose="020F0502020204030204"/>
            </a:endParaRPr>
          </a:p>
          <a:p>
            <a:endParaRPr lang="cs-CZ" sz="2400" dirty="0">
              <a:solidFill>
                <a:srgbClr val="010FFF"/>
              </a:solidFill>
              <a:latin typeface="Century Gothic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Destinační agentura České středohoří o.p.s.</a:t>
            </a: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/>
              </a:rPr>
              <a:t>V současné době pokračuje insolvenční řízení</a:t>
            </a:r>
            <a:endParaRPr lang="cs-CZ">
              <a:latin typeface="Century Gothic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>
                <a:solidFill>
                  <a:srgbClr val="010FFF"/>
                </a:solidFill>
                <a:latin typeface="Century Gothic"/>
              </a:rPr>
              <a:t>6/2024 bude v ZÚK schvalováno založení zapsaného spolku </a:t>
            </a:r>
            <a:endParaRPr lang="cs-CZ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/>
              </a:rPr>
              <a:t>Pokračování základních činností (webové stránky, sociální sítě, regionální produkt,…) zajištěno prostřednictvím RRA ÚK a.s.</a:t>
            </a:r>
            <a:endParaRPr lang="cs-CZ" dirty="0">
              <a:latin typeface="Century Gothic"/>
              <a:cs typeface="Calibri" panose="020F0502020204030204"/>
            </a:endParaRPr>
          </a:p>
          <a:p>
            <a:endParaRPr lang="cs-CZ" sz="2400" b="1" dirty="0">
              <a:solidFill>
                <a:srgbClr val="010FFF"/>
              </a:solidFill>
              <a:latin typeface="Century Gothic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/>
              </a:rPr>
              <a:t>Podpora KČT - dotace na obnovu a údržbu turistického značení – 1 mil. Kč</a:t>
            </a:r>
            <a:endParaRPr lang="cs-CZ">
              <a:latin typeface="Century Gothic"/>
              <a:cs typeface="Calibri"/>
            </a:endParaRP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2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ln w="2540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5" y="832171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regionálního rozvoje, zemědělství a 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AF0F4-4E0B-02DB-F4A4-CFE6BB9FEAEA}"/>
              </a:ext>
            </a:extLst>
          </p:cNvPr>
          <p:cNvSpPr txBox="1"/>
          <p:nvPr/>
        </p:nvSpPr>
        <p:spPr>
          <a:xfrm>
            <a:off x="664992" y="2291725"/>
            <a:ext cx="10862016" cy="398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solidFill>
                  <a:srgbClr val="1B27FF"/>
                </a:solidFill>
                <a:latin typeface="Century Gothic"/>
              </a:rPr>
              <a:t>Proběhla konference HSOÚ v ÚL 21. 3. 2024 </a:t>
            </a:r>
            <a:r>
              <a:rPr lang="cs-CZ" sz="2400" dirty="0">
                <a:solidFill>
                  <a:srgbClr val="1B27FF"/>
                </a:solidFill>
                <a:latin typeface="Century Gothic"/>
              </a:rPr>
              <a:t>–</a:t>
            </a:r>
            <a:r>
              <a:rPr lang="cs-CZ" sz="2400" b="1" dirty="0">
                <a:solidFill>
                  <a:srgbClr val="1B27FF"/>
                </a:solidFill>
                <a:latin typeface="Century Gothic"/>
              </a:rPr>
              <a:t> </a:t>
            </a:r>
            <a:r>
              <a:rPr lang="cs-CZ" dirty="0">
                <a:solidFill>
                  <a:srgbClr val="1B27FF"/>
                </a:solidFill>
                <a:latin typeface="Century Gothic"/>
              </a:rPr>
              <a:t>80 účastníků</a:t>
            </a:r>
            <a:endParaRPr lang="cs-CZ" dirty="0"/>
          </a:p>
          <a:p>
            <a:r>
              <a:rPr lang="cs-CZ" dirty="0">
                <a:solidFill>
                  <a:srgbClr val="1B27FF"/>
                </a:solidFill>
                <a:latin typeface="Arial"/>
                <a:cs typeface="Arial"/>
              </a:rPr>
              <a:t>• </a:t>
            </a:r>
            <a:r>
              <a:rPr lang="cs-CZ" dirty="0">
                <a:solidFill>
                  <a:srgbClr val="1B27FF"/>
                </a:solidFill>
                <a:latin typeface="Century Gothic"/>
                <a:hlinkClick r:id="rId4"/>
              </a:rPr>
              <a:t>výstupy ke stažení</a:t>
            </a:r>
            <a:r>
              <a:rPr lang="cs-CZ" dirty="0">
                <a:solidFill>
                  <a:srgbClr val="1B27FF"/>
                </a:solidFill>
                <a:latin typeface="Century Gothic"/>
              </a:rPr>
              <a:t>; zazněl příspěvek z ORP Litoměřice (M. </a:t>
            </a:r>
            <a:r>
              <a:rPr lang="cs-CZ" dirty="0" err="1">
                <a:solidFill>
                  <a:srgbClr val="1B27FF"/>
                </a:solidFill>
                <a:latin typeface="Century Gothic"/>
              </a:rPr>
              <a:t>Andrt</a:t>
            </a:r>
            <a:r>
              <a:rPr lang="cs-CZ" dirty="0">
                <a:solidFill>
                  <a:srgbClr val="1B27FF"/>
                </a:solidFill>
                <a:latin typeface="Century Gothic"/>
              </a:rPr>
              <a:t>, Štětí)</a:t>
            </a:r>
            <a:endParaRPr lang="cs-CZ" dirty="0"/>
          </a:p>
          <a:p>
            <a:r>
              <a:rPr lang="cs-CZ" dirty="0">
                <a:solidFill>
                  <a:srgbClr val="1B27FF"/>
                </a:solidFill>
                <a:latin typeface="Arial"/>
                <a:cs typeface="Arial"/>
              </a:rPr>
              <a:t>• </a:t>
            </a:r>
            <a:r>
              <a:rPr lang="cs-CZ" b="1" dirty="0">
                <a:solidFill>
                  <a:srgbClr val="1B27FF"/>
                </a:solidFill>
                <a:latin typeface="Century Gothic"/>
              </a:rPr>
              <a:t>Aktuálně ve zpracování studie HSOÚ pro ORP Lovosice</a:t>
            </a:r>
            <a:r>
              <a:rPr lang="cs-CZ" dirty="0">
                <a:solidFill>
                  <a:srgbClr val="1B27FF"/>
                </a:solidFill>
                <a:latin typeface="Century Gothic"/>
              </a:rPr>
              <a:t>,</a:t>
            </a:r>
            <a:br>
              <a:rPr lang="cs-CZ" dirty="0">
                <a:solidFill>
                  <a:srgbClr val="1B27FF"/>
                </a:solidFill>
                <a:latin typeface="Century Gothic"/>
              </a:rPr>
            </a:br>
            <a:r>
              <a:rPr lang="cs-CZ" dirty="0">
                <a:solidFill>
                  <a:srgbClr val="1B27FF"/>
                </a:solidFill>
                <a:latin typeface="Century Gothic"/>
              </a:rPr>
              <a:t> (ORP LTM hotovo 2023, ORP RCE podzim 2024)</a:t>
            </a:r>
            <a:endParaRPr lang="cs-CZ" dirty="0"/>
          </a:p>
          <a:p>
            <a:r>
              <a:rPr lang="pl-PL" sz="2400" b="1" dirty="0">
                <a:solidFill>
                  <a:srgbClr val="1B27FF"/>
                </a:solidFill>
                <a:latin typeface="Century Gothic"/>
              </a:rPr>
              <a:t>Strategie </a:t>
            </a:r>
            <a:r>
              <a:rPr lang="pl-PL" sz="2400" b="1" dirty="0" err="1">
                <a:solidFill>
                  <a:srgbClr val="1B27FF"/>
                </a:solidFill>
                <a:latin typeface="Century Gothic"/>
              </a:rPr>
              <a:t>rozvoje</a:t>
            </a:r>
            <a:r>
              <a:rPr lang="pl-PL" sz="2400" b="1" dirty="0">
                <a:solidFill>
                  <a:srgbClr val="1B27FF"/>
                </a:solidFill>
                <a:latin typeface="Century Gothic"/>
              </a:rPr>
              <a:t> </a:t>
            </a:r>
            <a:r>
              <a:rPr lang="pl-PL" sz="2400" b="1" dirty="0" err="1">
                <a:solidFill>
                  <a:srgbClr val="1B27FF"/>
                </a:solidFill>
                <a:latin typeface="Century Gothic"/>
              </a:rPr>
              <a:t>Ústeckého</a:t>
            </a:r>
            <a:r>
              <a:rPr lang="pl-PL" sz="2400" b="1" dirty="0">
                <a:solidFill>
                  <a:srgbClr val="1B27FF"/>
                </a:solidFill>
                <a:latin typeface="Century Gothic"/>
              </a:rPr>
              <a:t> kraje (SRÚK)</a:t>
            </a:r>
            <a:endParaRPr lang="pl-PL" dirty="0">
              <a:latin typeface="Century Gothic"/>
            </a:endParaRP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1B27FF"/>
                </a:solidFill>
                <a:latin typeface="Arial"/>
                <a:cs typeface="Arial"/>
              </a:rPr>
              <a:t>• </a:t>
            </a:r>
            <a:r>
              <a:rPr lang="cs-CZ" dirty="0">
                <a:solidFill>
                  <a:srgbClr val="010FFF"/>
                </a:solidFill>
                <a:latin typeface="Century Gothic"/>
              </a:rPr>
              <a:t>aktuálně probíhá příprava na pořízení nové strategie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pl-PL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Dotační programy pro rok 2024: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obnovy venkova ÚK 2024;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Obchůdek 2021+, 3. výzva;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komunitního života na venkově pro rok 2024.</a:t>
            </a:r>
          </a:p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1B27FF"/>
                </a:solidFill>
                <a:latin typeface="Century Gothic"/>
              </a:rPr>
              <a:t>Příprava kraje na programové období 2028+</a:t>
            </a:r>
            <a:endParaRPr lang="cs-CZ" dirty="0">
              <a:latin typeface="Century Gothic"/>
            </a:endParaRPr>
          </a:p>
        </p:txBody>
      </p:sp>
      <p:pic>
        <p:nvPicPr>
          <p:cNvPr id="9" name="Obrázek 8" descr="Obsah obrázku oblečení, muž, osoba, text&#10;&#10;Popis se vygeneroval automaticky.">
            <a:extLst>
              <a:ext uri="{FF2B5EF4-FFF2-40B4-BE49-F238E27FC236}">
                <a16:creationId xmlns:a16="http://schemas.microsoft.com/office/drawing/2014/main" id="{430F0EF6-961A-1E04-679F-279B95B62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731" y="758144"/>
            <a:ext cx="2925537" cy="2021569"/>
          </a:xfrm>
          <a:prstGeom prst="rect">
            <a:avLst/>
          </a:prstGeom>
        </p:spPr>
      </p:pic>
      <p:pic>
        <p:nvPicPr>
          <p:cNvPr id="11" name="Obrázek 10" descr="Obsah obrázku interiér, osoba, oblečení, nábytek&#10;&#10;Popis se vygeneroval automaticky.">
            <a:extLst>
              <a:ext uri="{FF2B5EF4-FFF2-40B4-BE49-F238E27FC236}">
                <a16:creationId xmlns:a16="http://schemas.microsoft.com/office/drawing/2014/main" id="{D43859F5-678D-0C32-8671-B8AF50A63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8731" y="2775857"/>
            <a:ext cx="2925537" cy="1524001"/>
          </a:xfrm>
          <a:prstGeom prst="rect">
            <a:avLst/>
          </a:prstGeom>
        </p:spPr>
      </p:pic>
      <p:pic>
        <p:nvPicPr>
          <p:cNvPr id="12" name="Obrázek 11" descr="Obsah obrázku oblečení, osoba, úsměv, Lidská tvář&#10;&#10;Popis se vygeneroval automaticky.">
            <a:extLst>
              <a:ext uri="{FF2B5EF4-FFF2-40B4-BE49-F238E27FC236}">
                <a16:creationId xmlns:a16="http://schemas.microsoft.com/office/drawing/2014/main" id="{AB37AB60-B75F-2B24-CAD2-A0BFF8FEB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8731" y="4298723"/>
            <a:ext cx="2925537" cy="17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18" y="175733"/>
            <a:ext cx="11478967" cy="368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615" y="4143534"/>
            <a:ext cx="10192764" cy="243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697700"/>
            <a:ext cx="11360800" cy="43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5255" indent="0">
              <a:lnSpc>
                <a:spcPct val="95000"/>
              </a:lnSpc>
              <a:buSzPts val="2000"/>
              <a:buNone/>
            </a:pPr>
            <a:r>
              <a:rPr lang="cs" sz="2400" b="1" dirty="0">
                <a:solidFill>
                  <a:srgbClr val="1B27FF"/>
                </a:solidFill>
                <a:latin typeface="Century Gothic"/>
              </a:rPr>
              <a:t>Služby pro obce a města</a:t>
            </a: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zpravodaj, dotační poradenství a konzultace;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tvorba projektových žádostí, administrace projektů včetně doby udržitelnosti;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komunikace s poskytovateli dotací;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tvorba strategických rozvojových dokumentů, studie proveditelnosti;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výběrová řízení.</a:t>
            </a:r>
          </a:p>
          <a:p>
            <a:pPr marL="135255" indent="0">
              <a:lnSpc>
                <a:spcPct val="95000"/>
              </a:lnSpc>
              <a:buSzPts val="2000"/>
              <a:buNone/>
            </a:pPr>
            <a:endParaRPr lang="cs" sz="2650" dirty="0"/>
          </a:p>
          <a:p>
            <a:pPr marL="135255" indent="0">
              <a:lnSpc>
                <a:spcPct val="95000"/>
              </a:lnSpc>
              <a:buSzPts val="2000"/>
              <a:buNone/>
            </a:pPr>
            <a:r>
              <a:rPr lang="cs" sz="2400" b="1" dirty="0">
                <a:solidFill>
                  <a:srgbClr val="1B27FF"/>
                </a:solidFill>
                <a:latin typeface="Century Gothic"/>
              </a:rPr>
              <a:t>Novinky</a:t>
            </a:r>
          </a:p>
          <a:p>
            <a:pPr marL="608965" indent="-473710">
              <a:lnSpc>
                <a:spcPct val="95000"/>
              </a:lnSpc>
              <a:buSzPts val="2000"/>
              <a:buFont typeface="Arial" panose="020B0604020202020204" pitchFamily="34" charset="0"/>
              <a:buChar char="-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Zapojení do projektu Transformačního centra ÚK;</a:t>
            </a:r>
          </a:p>
          <a:p>
            <a:pPr marL="608965" indent="-473710">
              <a:lnSpc>
                <a:spcPct val="95000"/>
              </a:lnSpc>
              <a:buSzPts val="2000"/>
              <a:buFont typeface="Arial" panose="020B0604020202020204" pitchFamily="34" charset="0"/>
              <a:buChar char="-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Zapojení do projektu Regionálních center (MMR, SFPI), 2024-2026.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endParaRPr sz="2650" dirty="0"/>
          </a:p>
        </p:txBody>
      </p:sp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7DF3829A-905A-97D8-8E30-794D82B582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27" y="171450"/>
            <a:ext cx="6724735" cy="16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1064" y="785543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724535"/>
            <a:ext cx="108620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Kotlíkové dotace 6. výzva ÚK – pro nízkopříjmové domácnosti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ukončení příjmu žádostí 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31. srpna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výměna kotlů na tuhá paliva 1. a 2. emisní třídy 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„Podpora začínajících podnikatelů v Ústeckém kraji pro rok 2024“ –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pouze pro OSVČ</a:t>
            </a:r>
          </a:p>
          <a:p>
            <a:pPr marL="712788" indent="-268288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termín vyhlášení  23. 4. 2024, příjem žádostí od 27. 5. 2024 – 28. 6. 2024</a:t>
            </a:r>
          </a:p>
          <a:p>
            <a:pPr lvl="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6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-  vouchery na „</a:t>
            </a:r>
            <a:r>
              <a:rPr lang="cs-CZ" sz="16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Zastřešující projekty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“  </a:t>
            </a:r>
          </a:p>
          <a:p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1. „Příprava projektů pro veřejný sektor“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 červen 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Oprávněný žadatel: obec, dobrovolný svazek obcí, příspěvkové organizace zřízené ÚSC, obchodní společnost ve 100% vlastnictví ÚSC</a:t>
            </a:r>
          </a:p>
          <a:p>
            <a:pPr lvl="0"/>
            <a:endParaRPr lang="cs-CZ" sz="1600" b="1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2. „Vouchery pro podnikatele“ 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3 dotační programy pro MSP: </a:t>
            </a:r>
          </a:p>
          <a:p>
            <a:pPr marL="801688" lvl="0" indent="-436563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Digitální voucher (alokace: 20 000 000,- Kč )</a:t>
            </a:r>
          </a:p>
          <a:p>
            <a:pPr marL="801688" lvl="0" indent="-436563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ostatní programy (Inovační voucher, Voucher pro rozvoj podnikání) – pozastaveny – požadované dotace překročily finanční alokaci</a:t>
            </a:r>
          </a:p>
          <a:p>
            <a:pPr marL="365125" lvl="0"/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do</a:t>
            </a: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 30. 9. 2024</a:t>
            </a:r>
          </a:p>
          <a:p>
            <a:pPr lvl="0"/>
            <a:endParaRPr lang="cs-CZ" sz="1600" b="1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712788" indent="-268288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377436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8663" y="826790"/>
            <a:ext cx="110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8663" y="1420108"/>
            <a:ext cx="11370733" cy="562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20. VÝZVA – ŘEMESLNÉ INKUBÁTORY V ÚK</a:t>
            </a:r>
            <a:r>
              <a:rPr lang="cs-CZ" sz="2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sz="2200" dirty="0">
                <a:solidFill>
                  <a:srgbClr val="010FFF"/>
                </a:solidFill>
                <a:latin typeface="Century Gothic" panose="020B0502020202020204" pitchFamily="34" charset="0"/>
              </a:rPr>
              <a:t>29.11.2023 - 31.12.2024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Výše podpory: </a:t>
            </a:r>
            <a:r>
              <a:rPr lang="cs-CZ" sz="2200" dirty="0">
                <a:solidFill>
                  <a:srgbClr val="010FFF"/>
                </a:solidFill>
                <a:latin typeface="Century Gothic" panose="020B0502020202020204" pitchFamily="34" charset="0"/>
              </a:rPr>
              <a:t>1 mil. – 50. mil. Kč; 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míra podpory: max. 85 %</a:t>
            </a:r>
          </a:p>
          <a:p>
            <a:pPr>
              <a:tabLst>
                <a:tab pos="2781300" algn="l"/>
                <a:tab pos="6819900" algn="l"/>
              </a:tabLst>
            </a:pPr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Podporované aktivity: </a:t>
            </a:r>
            <a:r>
              <a:rPr lang="cs-CZ" sz="2200" dirty="0">
                <a:solidFill>
                  <a:srgbClr val="010FFF"/>
                </a:solidFill>
                <a:latin typeface="Century Gothic" panose="020B0502020202020204" pitchFamily="34" charset="0"/>
              </a:rPr>
              <a:t>rozšíření, modernizace otevřených dílen, pořízení vybavení, 	budování řemeslného inkubátoru</a:t>
            </a:r>
            <a:endParaRPr lang="cs-CZ" sz="2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sz="2200" dirty="0">
                <a:solidFill>
                  <a:srgbClr val="0563C1"/>
                </a:solidFill>
                <a:latin typeface="Century Gothic" panose="020B0502020202020204" pitchFamily="34" charset="0"/>
                <a:hlinkClick r:id="rId3"/>
              </a:rPr>
              <a:t>https://opst.cz/dotace/20-vyzva/</a:t>
            </a:r>
            <a:r>
              <a:rPr lang="cs-CZ" sz="2200" dirty="0">
                <a:solidFill>
                  <a:srgbClr val="0563C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cs-CZ" sz="2200" b="1" dirty="0">
              <a:solidFill>
                <a:srgbClr val="000DFF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50. VÝZVA - POSÍLENÍ SOCIÁLNÍ STABILITY V ÚK</a:t>
            </a:r>
            <a:endParaRPr lang="cs-CZ" sz="24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00"/>
              </a:spcAft>
              <a:tabLst>
                <a:tab pos="2151063" algn="l"/>
                <a:tab pos="6819900" algn="l"/>
              </a:tabLst>
            </a:pPr>
            <a:r>
              <a:rPr lang="cs-CZ" sz="20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Alokace:</a:t>
            </a:r>
            <a:r>
              <a:rPr lang="cs-CZ" sz="2000" dirty="0">
                <a:solidFill>
                  <a:srgbClr val="1B27FF"/>
                </a:solidFill>
                <a:latin typeface="Century Gothic" panose="020B0502020202020204" pitchFamily="34" charset="0"/>
              </a:rPr>
              <a:t> 400 mil. Kč; míra podpory: max. 85 %</a:t>
            </a:r>
          </a:p>
          <a:p>
            <a:pPr>
              <a:spcAft>
                <a:spcPts val="200"/>
              </a:spcAft>
              <a:tabLst>
                <a:tab pos="2151063" algn="l"/>
                <a:tab pos="6819900" algn="l"/>
              </a:tabLst>
            </a:pPr>
            <a:r>
              <a:rPr lang="cs-CZ" sz="20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sz="2000" dirty="0">
                <a:solidFill>
                  <a:srgbClr val="1B27FF"/>
                </a:solidFill>
                <a:latin typeface="Century Gothic" panose="020B0502020202020204" pitchFamily="34" charset="0"/>
              </a:rPr>
              <a:t>04 – 12/2024; ukončení realizace: 4.Q. 2027</a:t>
            </a:r>
          </a:p>
          <a:p>
            <a:pPr>
              <a:spcAft>
                <a:spcPts val="200"/>
              </a:spcAft>
              <a:tabLst>
                <a:tab pos="2151063" algn="l"/>
                <a:tab pos="6819900" algn="l"/>
              </a:tabLst>
            </a:pPr>
            <a:r>
              <a:rPr lang="cs-CZ" sz="20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Oprávnění žadatelé: obce (dle indexu sociálního vyloučení)</a:t>
            </a:r>
          </a:p>
          <a:p>
            <a:pPr marL="3411538" lvl="1" indent="-342900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cs-CZ" sz="20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kompetence zaměstnanců</a:t>
            </a:r>
            <a:endParaRPr lang="cs-CZ" sz="20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3411538" lvl="1" indent="-342900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cs-CZ" sz="2000" dirty="0">
                <a:solidFill>
                  <a:srgbClr val="1B27FF"/>
                </a:solidFill>
                <a:latin typeface="Century Gothic" panose="020B0502020202020204" pitchFamily="34" charset="0"/>
              </a:rPr>
              <a:t>personální kapacita</a:t>
            </a:r>
          </a:p>
          <a:p>
            <a:pPr marL="273050">
              <a:spcAft>
                <a:spcPts val="200"/>
              </a:spcAft>
              <a:tabLst>
                <a:tab pos="2598738" algn="l"/>
              </a:tabLst>
            </a:pPr>
            <a:r>
              <a:rPr lang="cs-CZ" sz="20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	ZŠ, SŠ (a jejich zřizovatelé), MAS</a:t>
            </a:r>
          </a:p>
          <a:p>
            <a:pPr marL="3411538" lvl="1" indent="-342900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cs-CZ" sz="2000" dirty="0">
                <a:solidFill>
                  <a:srgbClr val="1B27FF"/>
                </a:solidFill>
                <a:latin typeface="Century Gothic" panose="020B0502020202020204" pitchFamily="34" charset="0"/>
              </a:rPr>
              <a:t>podpora kolektivů</a:t>
            </a:r>
          </a:p>
          <a:p>
            <a:pPr marL="0" indent="0">
              <a:buNone/>
            </a:pPr>
            <a:endParaRPr lang="cs-CZ" sz="2200" b="1" dirty="0">
              <a:solidFill>
                <a:srgbClr val="000DFF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138279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7311D472-4606-14E2-1946-32DA52126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2C6C-43FB-A2BF-9522-CBA69D5F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4" y="1534676"/>
            <a:ext cx="10515600" cy="50778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KONEKTIVITA ZÁKLADNÍCH ŠKOL ÚK </a:t>
            </a:r>
            <a:r>
              <a:rPr lang="cs-CZ" sz="2600" dirty="0">
                <a:solidFill>
                  <a:srgbClr val="1B27FF"/>
                </a:solidFill>
                <a:latin typeface="Century Gothic" panose="020B0502020202020204" pitchFamily="34" charset="0"/>
              </a:rPr>
              <a:t>(v přípravě)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6819900" algn="l"/>
              </a:tabLst>
            </a:pP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Alokace: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 200 mil. Kč; 	</a:t>
            </a: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Míra podpory: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 max. 85 %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6819900" algn="l"/>
              </a:tabLst>
            </a:pP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Předpokládaný příjem žádostí: 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2025	</a:t>
            </a: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Ukončení realizace: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 4.Q. 2027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151063" algn="l"/>
                <a:tab pos="6819900" algn="l"/>
              </a:tabLst>
            </a:pP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Podporované aktivity: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 zkvalitnění vnitřní konektivity ZŠ a zabezpečení připojení </a:t>
            </a:r>
            <a:b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</a:b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k internetu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151063" algn="l"/>
                <a:tab pos="6819900" algn="l"/>
              </a:tabLst>
            </a:pPr>
            <a:endParaRPr lang="cs-CZ" sz="20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PODPORA REGIONÁLNÍHO ŠKOLSTVÍ V ÚK </a:t>
            </a:r>
            <a:r>
              <a:rPr lang="cs-CZ" sz="2600" dirty="0">
                <a:solidFill>
                  <a:srgbClr val="1B27FF"/>
                </a:solidFill>
                <a:latin typeface="Century Gothic" panose="020B0502020202020204" pitchFamily="34" charset="0"/>
              </a:rPr>
              <a:t>(v přípravě)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1B27FF"/>
                </a:solidFill>
                <a:latin typeface="Century Gothic" panose="020B0502020202020204" pitchFamily="34" charset="0"/>
              </a:rPr>
              <a:t>1. kolo: </a:t>
            </a:r>
            <a:r>
              <a:rPr lang="pl-PL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výzva - ZŠ s nejvyšším poměrem žáků ze znevýhodněného prostředí, </a:t>
            </a:r>
            <a:br>
              <a:rPr lang="pl-PL" sz="2200" dirty="0">
                <a:solidFill>
                  <a:srgbClr val="1B27FF"/>
                </a:solidFill>
                <a:latin typeface="Century Gothic" panose="020B0502020202020204" pitchFamily="34" charset="0"/>
              </a:rPr>
            </a:br>
            <a:r>
              <a:rPr lang="pl-PL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2. kolo: výzva - ostatní ZŠ v ÚK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Předpoklad vyhlášení 1. výzvy: </a:t>
            </a:r>
            <a:r>
              <a:rPr lang="pl-PL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3Q/2024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Podporované aktivity: </a:t>
            </a:r>
            <a:r>
              <a:rPr lang="cs-CZ" sz="2200" dirty="0">
                <a:solidFill>
                  <a:srgbClr val="1B27FF"/>
                </a:solidFill>
                <a:latin typeface="Century Gothic" panose="020B0502020202020204" pitchFamily="34" charset="0"/>
              </a:rPr>
              <a:t>vybudování, modernizace a vybavení odborných, kmenových učeben, školních družin/klubů, šaten, sportovišť, zázemí pro komunitní aktivity, zázemí poradenských pracovišť, zázemí pracovníků školy a další)</a:t>
            </a:r>
            <a:endParaRPr lang="cs-CZ" sz="2200" dirty="0">
              <a:solidFill>
                <a:srgbClr val="1B27F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385A13-D3C2-C198-E2FA-156C9B8CDD79}"/>
              </a:ext>
            </a:extLst>
          </p:cNvPr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08E8DB-7272-B37F-9170-C6A8904A3BBE}"/>
              </a:ext>
            </a:extLst>
          </p:cNvPr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B7B29A2-F400-E4AA-5052-A7855621A02C}"/>
              </a:ext>
            </a:extLst>
          </p:cNvPr>
          <p:cNvSpPr txBox="1"/>
          <p:nvPr/>
        </p:nvSpPr>
        <p:spPr>
          <a:xfrm>
            <a:off x="588663" y="826790"/>
            <a:ext cx="110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</a:t>
            </a:r>
          </a:p>
        </p:txBody>
      </p:sp>
    </p:spTree>
    <p:extLst>
      <p:ext uri="{BB962C8B-B14F-4D97-AF65-F5344CB8AC3E}">
        <p14:creationId xmlns:p14="http://schemas.microsoft.com/office/powerpoint/2010/main" val="21218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 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Strategický projekt z Operačního programu Spravedlivá transformace, dotace 952 mil. Kč, celkové náklady 1, 119 mld.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Revitalizace bývalé SŠ v Ústí nad Labem – návrh z mezinárodní architektonické soutěže</a:t>
            </a:r>
          </a:p>
          <a:p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Chytrá data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– kraj jako lídr v oblasti otevřených dat veřejné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správy a jejich vizualizace a využívání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Inovativní kraj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– podpora firem, které přispějí k růstu HDP 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v kraji a vytvoření znalostně náročných míst 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Zelený kraj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– energetický management pro veřejnou i soukromou sféru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Kraj pro lepší život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– lepší nakládání s krajinou a se sídly, 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plánování krajiny, urbanismus, architektura veřejného prostoru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rchitektonickou soutěž vyhrál ateliér mh architects z Prahy">
            <a:extLst>
              <a:ext uri="{FF2B5EF4-FFF2-40B4-BE49-F238E27FC236}">
                <a16:creationId xmlns:a16="http://schemas.microsoft.com/office/drawing/2014/main" id="{C4DF8EE9-712A-410A-92FA-8A76327A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03" y="4111027"/>
            <a:ext cx="4446227" cy="24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492154" y="889843"/>
            <a:ext cx="112076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Den s Ústeckým krajem</a:t>
            </a:r>
          </a:p>
          <a:p>
            <a:pPr algn="ctr"/>
            <a:endParaRPr lang="cs-CZ" sz="54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30. 4. 2024</a:t>
            </a: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10:00 – 12:00 hod.</a:t>
            </a:r>
          </a:p>
          <a:p>
            <a:pPr algn="ctr"/>
            <a:endParaRPr lang="cs-CZ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Kulturní dům Říp, </a:t>
            </a: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Roudnice nad Labem</a:t>
            </a: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3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6055" y="1035396"/>
            <a:ext cx="11325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Energetické centrum Ústeckého kraje, </a:t>
            </a:r>
            <a:r>
              <a:rPr lang="cs-CZ" sz="2800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. - pro města a obce</a:t>
            </a:r>
          </a:p>
          <a:p>
            <a:pPr lvl="0"/>
            <a:endParaRPr lang="cs-CZ" sz="16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síť veřejných energetiků</a:t>
            </a:r>
            <a:endParaRPr lang="cs-CZ" sz="1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sběr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úvodní data 102/105 obcí/měst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VTE (Mšené-Lázně)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krajský energetický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Malé Žernoseky, Čížkovice, Chotiněves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Litoměřice, Roudnice n. L. (e-manažer - import)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Litoměřice, Libochovice, Lovosice, Malé Žernoseky, Brozany n. O., Ploskovice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Dobříň, Černiv…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screeningy potenciálu OZE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Býčkovice, Chudoslavice, Křešice, Ploskovice, Trnovany, Třebušín, Žitenice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010FFF"/>
                </a:solidFill>
                <a:latin typeface="Century Gothic" panose="020B0502020202020204" pitchFamily="34" charset="0"/>
              </a:rPr>
              <a:t>Doksany, Kamýk</a:t>
            </a:r>
          </a:p>
          <a:p>
            <a:pPr lvl="1"/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energetická společenství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edukace – semináře, workshopy</a:t>
            </a:r>
          </a:p>
          <a:p>
            <a:pPr lvl="1"/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https://www.ecuk.cz/kalendar-akci-2024/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0BAF16-0300-DF33-F78C-E2B39F05A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918" y="1822617"/>
            <a:ext cx="5444903" cy="469877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02537A-BAA0-1700-1F9C-1A860D3531FA}"/>
              </a:ext>
            </a:extLst>
          </p:cNvPr>
          <p:cNvSpPr txBox="1"/>
          <p:nvPr/>
        </p:nvSpPr>
        <p:spPr>
          <a:xfrm>
            <a:off x="9702347" y="3373564"/>
            <a:ext cx="159352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Zuzana Benediktová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benediktova@ecuk.cz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777 930 343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49B530-5250-9B48-977B-009C966C4505}"/>
              </a:ext>
            </a:extLst>
          </p:cNvPr>
          <p:cNvSpPr txBox="1"/>
          <p:nvPr/>
        </p:nvSpPr>
        <p:spPr>
          <a:xfrm>
            <a:off x="9418622" y="5268606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Radek Krůta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kruta@ecuk.cz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771 229 207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23FD17A-FC0C-0C8F-AB54-83577711647E}"/>
              </a:ext>
            </a:extLst>
          </p:cNvPr>
          <p:cNvSpPr txBox="1"/>
          <p:nvPr/>
        </p:nvSpPr>
        <p:spPr>
          <a:xfrm>
            <a:off x="7619091" y="5887291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Pavel Novák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novak@ecuk.cz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777 696 644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D24686-18A9-F4F2-C819-958F8482CFE2}"/>
              </a:ext>
            </a:extLst>
          </p:cNvPr>
          <p:cNvSpPr txBox="1"/>
          <p:nvPr/>
        </p:nvSpPr>
        <p:spPr>
          <a:xfrm>
            <a:off x="6222680" y="3750524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Mgr. Michaela Burdová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burdova@ecuk.cz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725 763 864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C14395-B281-1E15-4AF6-75929B51ACF3}"/>
              </a:ext>
            </a:extLst>
          </p:cNvPr>
          <p:cNvSpPr txBox="1"/>
          <p:nvPr/>
        </p:nvSpPr>
        <p:spPr>
          <a:xfrm>
            <a:off x="7449666" y="3136393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Tomáš Myslivec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myslivec@ecuk.cz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771 131 676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76899BF-3075-A9BC-A466-74CD16EF726F}"/>
              </a:ext>
            </a:extLst>
          </p:cNvPr>
          <p:cNvSpPr txBox="1"/>
          <p:nvPr/>
        </p:nvSpPr>
        <p:spPr>
          <a:xfrm>
            <a:off x="8882389" y="2417392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František Jakub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jakub@ecuk.cz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603 525 907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C1FD21-16FF-B3B8-27B5-C526C997EC42}"/>
              </a:ext>
            </a:extLst>
          </p:cNvPr>
          <p:cNvSpPr txBox="1"/>
          <p:nvPr/>
        </p:nvSpPr>
        <p:spPr>
          <a:xfrm>
            <a:off x="6072659" y="4895851"/>
            <a:ext cx="15827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Iva Brettschneiderová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od 1.5.2024</a:t>
            </a:r>
          </a:p>
        </p:txBody>
      </p:sp>
    </p:spTree>
    <p:extLst>
      <p:ext uri="{BB962C8B-B14F-4D97-AF65-F5344CB8AC3E}">
        <p14:creationId xmlns:p14="http://schemas.microsoft.com/office/powerpoint/2010/main" val="169219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BC5A-DC55-E952-FC03-E9F851FF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16B05-7F6E-A2BD-1A26-1DA9B5BB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2D4FFCA-C064-8A5D-5FBA-DCC0C72C1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E0B0E6-7593-A529-7E36-CCD64F1026E1}"/>
              </a:ext>
            </a:extLst>
          </p:cNvPr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E97E0-3F46-64CF-688C-9831D91A5878}"/>
              </a:ext>
            </a:extLst>
          </p:cNvPr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8FF3A7-6A6E-83B7-EECC-7A56D51E510B}"/>
              </a:ext>
            </a:extLst>
          </p:cNvPr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pic>
        <p:nvPicPr>
          <p:cNvPr id="9" name="Obrázek 8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A9A86B71-EFE4-1718-9D76-F1BD44D4A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4" y="2008601"/>
            <a:ext cx="5534547" cy="4182356"/>
          </a:xfrm>
          <a:prstGeom prst="rect">
            <a:avLst/>
          </a:prstGeom>
        </p:spPr>
      </p:pic>
      <p:pic>
        <p:nvPicPr>
          <p:cNvPr id="12" name="Obrázek 11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1DDB61FC-6689-5C36-FC34-B4F880CD6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90" y="1907815"/>
            <a:ext cx="4177012" cy="42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047178"/>
            <a:ext cx="10862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Duševní zdraví dětí v Ústeckém kraji</a:t>
            </a: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33 % Dětí vykazuje symptomy úzkosti,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11,5 %  těžké deprese,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34 % sebepoškozování dívek v posledním roce. </a:t>
            </a: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18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Mgr. Dita Henzlová</a:t>
            </a:r>
            <a:endParaRPr lang="cs-CZ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Odbor školství mládeže a tělovýchovy</a:t>
            </a:r>
            <a:endParaRPr lang="cs-CZ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krajská školská koordinátorka prevence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Tel.:  +420 475 657 299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e-mail: </a:t>
            </a:r>
            <a:r>
              <a:rPr lang="cs-CZ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4"/>
              </a:rPr>
              <a:t>henzlova.d@kr-ustecky.cz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</a:p>
          <a:p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281615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majetkový</a:t>
            </a:r>
          </a:p>
        </p:txBody>
      </p:sp>
      <p:sp>
        <p:nvSpPr>
          <p:cNvPr id="3" name="Obdélník 2"/>
          <p:cNvSpPr>
            <a:spLocks noChangeAspect="1"/>
          </p:cNvSpPr>
          <p:nvPr/>
        </p:nvSpPr>
        <p:spPr>
          <a:xfrm>
            <a:off x="102950" y="1174343"/>
            <a:ext cx="64407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Majetkoprávní vypořádání </a:t>
            </a:r>
          </a:p>
          <a:p>
            <a:pPr algn="ctr"/>
            <a:r>
              <a:rPr lang="cs-CZ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rozvoj </a:t>
            </a:r>
          </a:p>
          <a:p>
            <a:pPr algn="ctr"/>
            <a:r>
              <a:rPr lang="cs-CZ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města Roudnice nad Labem </a:t>
            </a:r>
          </a:p>
          <a:p>
            <a:pPr algn="ctr"/>
            <a:r>
              <a:rPr lang="cs-CZ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obce Vědomice</a:t>
            </a:r>
            <a:endParaRPr lang="cs-CZ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Ústecký kraj participuje na vymístění požární zbrojnice za účelem rozšíření </a:t>
            </a:r>
          </a:p>
          <a:p>
            <a:pPr marL="266700"/>
            <a:r>
              <a:rPr lang="cs-CZ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ČOV Vědomice.</a:t>
            </a:r>
            <a:endParaRPr lang="cs-CZ" sz="2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6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B0761BC-9291-9FAB-3225-C0DE41464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51612" y="768349"/>
            <a:ext cx="4725987" cy="6014295"/>
            <a:chOff x="4127" y="484"/>
            <a:chExt cx="2876" cy="366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0433CDF-1900-C63D-A545-39F8C87F3B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27" y="484"/>
              <a:ext cx="2876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809D53C-A581-0ED8-4CD3-F1CEFEBEE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" y="484"/>
              <a:ext cx="2881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56630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SŠ pedagogická, hotelnictví a služeb, Litoměřice - rekonstrukce vnitřních rozvodů – 55 000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VOŠ a SOŠ, Roudnice nad Labem, Špindlerova 690 - výstavba tělocvičny </a:t>
            </a:r>
          </a:p>
          <a:p>
            <a:pPr marL="180000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– 49 000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CSP Litoměřice - Výstavba nového objektu – 255 000 tis.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realizace: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SŠ pedagogická, hotelnictví a služeb, Litoměřice -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budovy školy, výměna oken, oprava střechy a fasády, vč. zateplení (Komenského) – 32 100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VOŠ obalové techniky a SŠ, Štětí, Kostelní 134 -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vnitřních rozvodů ve 2 budovách školy (Pivovarská 594 a 1. Máje 661) – 44 000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Komunikace II/240 - rekonstrukce mostního objektu 240-031, 031A v Roudnici nad Labem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– 93 000 tis. Kč</a:t>
            </a:r>
          </a:p>
          <a:p>
            <a:pPr marL="18000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241534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550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dokončené v roce 2023: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CSP Litoměřice - zateplení objektu Skalice – 37 662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CSP Litoměřice - DD Libochovice -  zateplení pavilonů – 25 526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mostu 26120-2 Radouň – 12 875 tis. Kč.</a:t>
            </a:r>
          </a:p>
          <a:p>
            <a:pPr marL="180000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2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pic>
        <p:nvPicPr>
          <p:cNvPr id="11" name="Obrázek 10" descr="Obsah obrázku venku, obloha, mrak, okno&#10;&#10;Popis byl vytvořen automaticky">
            <a:extLst>
              <a:ext uri="{FF2B5EF4-FFF2-40B4-BE49-F238E27FC236}">
                <a16:creationId xmlns:a16="http://schemas.microsoft.com/office/drawing/2014/main" id="{894C9579-2776-80FB-30A5-0E40A41B8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8" y="3040327"/>
            <a:ext cx="3814490" cy="2860868"/>
          </a:xfrm>
          <a:prstGeom prst="rect">
            <a:avLst/>
          </a:prstGeom>
        </p:spPr>
      </p:pic>
      <p:pic>
        <p:nvPicPr>
          <p:cNvPr id="13" name="Obrázek 12" descr="Obsah obrázku venku, mrak, obloha, rostlina&#10;&#10;Popis byl vytvořen automaticky">
            <a:extLst>
              <a:ext uri="{FF2B5EF4-FFF2-40B4-BE49-F238E27FC236}">
                <a16:creationId xmlns:a16="http://schemas.microsoft.com/office/drawing/2014/main" id="{A9DA7F9C-FC45-387F-919C-886B9A0FF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8033" y="3319188"/>
            <a:ext cx="3445547" cy="2995221"/>
          </a:xfrm>
          <a:prstGeom prst="rect">
            <a:avLst/>
          </a:prstGeom>
        </p:spPr>
      </p:pic>
      <p:pic>
        <p:nvPicPr>
          <p:cNvPr id="15" name="Obrázek 14" descr="Obsah obrázku venku, okno, obloha, budova&#10;&#10;Popis byl vytvořen automaticky">
            <a:extLst>
              <a:ext uri="{FF2B5EF4-FFF2-40B4-BE49-F238E27FC236}">
                <a16:creationId xmlns:a16="http://schemas.microsoft.com/office/drawing/2014/main" id="{EC1F622B-06D8-1343-1CDE-338F2654C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2" y="3072945"/>
            <a:ext cx="3727508" cy="27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finanční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pomoc obcím v oblasti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účetnictví a rozpočtu, setkání a semináře ve spolupráci s MF;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místních a správních poplatků;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vymáhání daňových nedoplatků a porušení rozpočtové kázně;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 k zpracování výkazů, k vyplnění příkazových bloků.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dotací a vztahů k státnímu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pro obce z rozpočtu kraje;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zprostředkování průtokových dotací ze státního rozpočtu;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rozpis a zasílání příspěvku na výkon státní správy;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souhrnné podklady pro finanční vypořádání.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4881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15351" y="361436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6338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632254" y="1833194"/>
            <a:ext cx="111157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podpory zdraví a rozvoje zdravotních služeb v Ústeckém kraji </a:t>
            </a: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na období 2023 – 2033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nové dotační programy na podporu příchodu zdravotnických pracovníků (lékařů a sester)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cesta od střední školy až k poskytování zdravotních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Stipendia –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Sesterská povolání – pro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sestry až 250 tis. Kč – lékaři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 zubní lékaři 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až 500 tis.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sítě akreditovaných poskytovatelů ZS 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získání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nebo obnova </a:t>
            </a:r>
            <a:r>
              <a:rPr lang="cs-CZ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akreditac</a:t>
            </a:r>
            <a:endParaRPr lang="cs-CZ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vzdělávání budoucích praktických lékařů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dotace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na náklady akreditovaného poskytovatele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ve výši 25 000 Kč na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každý kalendářní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dostupnosti zdravotních služeb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vzniku a zvýšení kapacity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 primární péči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příchodu lékařů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(nový poskytovatel zdravotních služeb)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všeobecný praktický lékař, pediatr nebo praktický lékař pro děti a dorost, zubní lékař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až 1.300.000,- Kč při poskytování zdravotní služby na území obce do 20 tis. obyvatel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při získání motivačního benefitu ze strany obce může být dotace navýšena až o 200 tis.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zvýšení/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posílení kapacity stávajícího poskytovatele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až 300.000,- Kč ročně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rozšíření místní dostupnosti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až 200.000,- Kč ročně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4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2216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632254" y="1833194"/>
            <a:ext cx="11115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Další dotační programy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Vybrané služby zdravotní péče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zajištění kapacit zdravotních služeb v rámci programů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hospicové a paliativní péče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(provozní výdaje, materiální a technické vybavení),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intervenční programy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oblasti prevence sexuálně přenosných chorob,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programy léčby osob závislých na drogách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 ostatních návykových látkách a akutně intoxikovaných</a:t>
            </a:r>
            <a:endParaRPr lang="pl-PL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Lékařské a zdravotnické vzdělávací akce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oborově významná, ověřená a případně pravidelně opakující se projekt/akce, která svým charakterem naplňuje nadregionální či regionální významnost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léčebné rehabilitace a rehabilitačních pobyt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 děti a dospělé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se vzácným onemocněním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onkologickým onemocněním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anebo jiným tělesným, mentálním či kombinovaným postižením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pokud je přiznám příspěvek na péči ve III. a IV. stupni postižení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realizované na doporučení všeobecného praktického lékaře, pediatra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(praktického lékaře pro děti a dorost) anebo ambulantního specialisty </a:t>
            </a: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nad rámec </a:t>
            </a:r>
            <a:r>
              <a:rPr lang="cs-CZ" u="sng">
                <a:solidFill>
                  <a:srgbClr val="010FFF"/>
                </a:solidFill>
                <a:latin typeface="Century Gothic" panose="020B0502020202020204" pitchFamily="34" charset="0"/>
              </a:rPr>
              <a:t>úhrad zdravotního pojištění</a:t>
            </a:r>
            <a:endParaRPr lang="cs-CZ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93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5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2" y="696515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713063" y="1520726"/>
            <a:ext cx="108551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Krajská zdravotní – Nemocnice Litoměřice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 každou nemocnici Krajské zdravotní máme vypracovaný generel rozvoje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7178675" algn="l"/>
              </a:tabLst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generel Nemocnice Litoměřice určuje ve třech etapách cílový stav areálu a budoucí péče jako celku.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Prioritní je v následujících letech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výstavba nového urgentního příjmu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zásadně urychluje a zkvalitňuje péči o pacienty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Dále se v rámci 1. etapy jedná projekty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porodnice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Modernizace interního lůžkového pavilonu F a Zřízení dětské skupiny </a:t>
            </a:r>
            <a:r>
              <a:rPr lang="cs-CZ" i="1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 výzvy č. 45. NPO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Součástí 1. etapy je i modernizace technického zařízení nemocnice (Trafostanice, centrální zdroj chladu,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vákuové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stanice atp.) s odhadovanými náklady 100 mil. Kč.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 patří do sítě 120 urgentních příjmů v celé ČR dle vyhlášky ministerstva zdravotnictví – ta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prioritizuje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nemocnice dle jejich důležitosti z pohledu strategického rozvoje nemocniční péče v ČR (všechny nemocnice Krajské zdravotní mají své urgentní příjmy zařazené mezi prioritní)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roce 2024 budou probíhat práce na projektových dokumentací a realizace stavebních prací v rámci Modernizace porodnice.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066149E-3CFF-4341-81F7-CF5D70E0558C}"/>
              </a:ext>
            </a:extLst>
          </p:cNvPr>
          <p:cNvSpPr txBox="1"/>
          <p:nvPr/>
        </p:nvSpPr>
        <p:spPr>
          <a:xfrm>
            <a:off x="8398042" y="844309"/>
            <a:ext cx="312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Rozvojové investice</a:t>
            </a:r>
          </a:p>
        </p:txBody>
      </p:sp>
    </p:spTree>
    <p:extLst>
      <p:ext uri="{BB962C8B-B14F-4D97-AF65-F5344CB8AC3E}">
        <p14:creationId xmlns:p14="http://schemas.microsoft.com/office/powerpoint/2010/main" val="34066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Úvodní slovo hejtmana Ústeckého kraje Ing. Jana Schillera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2960782"/>
            <a:ext cx="10862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legislativy, krizového řízení, informačních technologií, DCUK, ICUK, vnějších a zahraničních vztahů, zásady územního rozvoje;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předseda Bezpečnostní rady Ústeckého kraje a Krizového štábu Ústeckého kraje.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208361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6" y="-107054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708492" y="346652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1048" y="80379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24560" y="359478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8784109" y="844309"/>
            <a:ext cx="27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Etapa rozvoje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2611" y="1543489"/>
            <a:ext cx="66953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první etapy bude vybudován:</a:t>
            </a:r>
          </a:p>
          <a:p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Urgentní příjem s jednou </a:t>
            </a:r>
            <a:r>
              <a:rPr lang="cs-CZ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triáží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cs-CZ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Zákrokovými sálky, odbornými ambulancemi, evidencí pacientů, zázemím pro ostrahu, místností pro pozůstalé, sklady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Gastroenterologickým pracovištěm s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dospávacím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pokojem, zákrokovými sálky, odbornými ambulancemi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Lékařskými pokoji, šatnami, vč. sociálního zázemí, sekretariátem a kanceláří pro primáře a vrchní sestru, zasedací místností s kuchyňkou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Technické zázemí pro vzduchotechniku a další potřebné technologie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současné době probíhá zpracování dispozic pavilonu. 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26" y="1346493"/>
            <a:ext cx="4400883" cy="2992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6813934" y="4461096"/>
            <a:ext cx="544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Zřízení Dětské skupiny </a:t>
            </a:r>
          </a:p>
          <a:p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Jde o komplexní přestavbu prostor pro zřízení dětské skupiny v 1. nadzemním podlaží pavilonu A v areálu nemocnice pro zaměstnance nemocnice.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Probíhá zpracování projektové dokumentace.</a:t>
            </a:r>
          </a:p>
          <a:p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Financování v rámci Výzvy č. 45 NPO.</a:t>
            </a:r>
          </a:p>
        </p:txBody>
      </p:sp>
    </p:spTree>
    <p:extLst>
      <p:ext uri="{BB962C8B-B14F-4D97-AF65-F5344CB8AC3E}">
        <p14:creationId xmlns:p14="http://schemas.microsoft.com/office/powerpoint/2010/main" val="112199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91" y="-39917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442769" y="7293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1048" y="60306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62037" y="-16454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8784109" y="740600"/>
            <a:ext cx="27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Etapa rozvoje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5663" y="1737169"/>
            <a:ext cx="5600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porodnice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 přízemí stávajícího pavilonu 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Ambulantní část, sesterna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Porodní část a navazující sekční sál.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Technická místnost kde bude umístěna potřebná technologie</a:t>
            </a:r>
          </a:p>
          <a:p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současné době probíhá veřejná zakázka na generálního dodavatele stavby.</a:t>
            </a:r>
          </a:p>
          <a:p>
            <a:endParaRPr lang="cs-CZ" dirty="0"/>
          </a:p>
        </p:txBody>
      </p:sp>
      <p:pic>
        <p:nvPicPr>
          <p:cNvPr id="9" name="Zástupný symbol pro obsah 4"/>
          <p:cNvPicPr/>
          <p:nvPr/>
        </p:nvPicPr>
        <p:blipFill>
          <a:blip r:embed="rId4"/>
          <a:stretch>
            <a:fillRect/>
          </a:stretch>
        </p:blipFill>
        <p:spPr>
          <a:xfrm>
            <a:off x="8888661" y="1627339"/>
            <a:ext cx="3029350" cy="2162437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822010" y="1624742"/>
            <a:ext cx="3057285" cy="219790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2801" y="4245120"/>
            <a:ext cx="6570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interního lůžkového pavilonu F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se skládá ze záměrů: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LDN – probíhá zpracování 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interních stanic vč. obvodového pláště – probíhá zpracování 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Modernizace střechy -  je zpracována PD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002201" y="4111141"/>
            <a:ext cx="4625047" cy="27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1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" y="-113303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22733"/>
            <a:ext cx="43578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/>
              </a:rPr>
              <a:t>  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649" y="805327"/>
            <a:ext cx="77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entury Gothic" panose="020B0502020202020204" pitchFamily="34" charset="0"/>
                <a:cs typeface="Calibri" panose="020F0502020204030204" pitchFamily="34" charset="0"/>
              </a:rPr>
              <a:t>Stav silnic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22733"/>
            <a:ext cx="43578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95135" y="838018"/>
            <a:ext cx="8790531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>
                <a:solidFill>
                  <a:srgbClr val="000DFF"/>
                </a:solidFill>
                <a:latin typeface="Century Gothic" panose="020B0502020202020204" pitchFamily="34" charset="0"/>
              </a:rPr>
              <a:t>Celkem je v ÚK 3 653 km silnic (900 km II. třídy a 2 752 km III. třídy)</a:t>
            </a:r>
          </a:p>
          <a:p>
            <a:endParaRPr lang="cs-CZ" sz="1600" b="1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Děčín – 552 km (142 km II. třídy a 399 km III. třídy, provoz SUS Děčín)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/>
              </a:rPr>
              <a:t>Chomutov – 541 km (139 km II. třídy a 412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/>
              </a:rPr>
              <a:t>Louny – 816 km (219 km II. třídy a 597 km III. třídy, provoz SUS Louny)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Litoměřice – 866 km (215 km II. třídy a 651 km III. třídy, provoz SUS Litoměřice)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Most – 207 km (43 km II. třídy a 164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Teplice – 336 km (63 km II. třídy a 273 km III. třídy, provoz SUS Ústí nad Labem)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Ústí nad Labem – 324 km (86 km II. třídy a 238 km III. třídy, provoz SUS Ústí nad Labem)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31835" y="3107629"/>
            <a:ext cx="6136849" cy="3477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100" b="1" u="sng" dirty="0">
                <a:solidFill>
                  <a:srgbClr val="000DFF"/>
                </a:solidFill>
                <a:latin typeface="Century Gothic" panose="020B0502020202020204" pitchFamily="34" charset="0"/>
              </a:rPr>
              <a:t>Plánované opravy živičných povrchů v okrese Litoměřice v r. 2024</a:t>
            </a:r>
          </a:p>
          <a:p>
            <a:endParaRPr lang="cs-CZ" sz="1100" b="1" dirty="0">
              <a:solidFill>
                <a:srgbClr val="000DFF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cs-CZ" sz="1100" b="1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II/261            Křešice 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– Třeboutice                                         	    12,4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Calibri"/>
                <a:cs typeface="Calibri"/>
              </a:rPr>
              <a:t>III/24049       OK Roudnice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Calibri"/>
                <a:cs typeface="Calibri"/>
              </a:rPr>
              <a:t>n.L.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Calibri"/>
                <a:cs typeface="Calibri"/>
              </a:rPr>
              <a:t> –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Calibri"/>
                <a:cs typeface="Calibri"/>
              </a:rPr>
              <a:t>Předonín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Calibri"/>
                <a:cs typeface="Calibri"/>
              </a:rPr>
              <a:t>                                                  22,8 mil. Kč</a:t>
            </a:r>
          </a:p>
          <a:p>
            <a:pPr lvl="0"/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III/24627       Horní Beřkovice                                              	      8,3 mil. Kč</a:t>
            </a:r>
          </a:p>
          <a:p>
            <a:pPr lvl="0"/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III/26111       Dolní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</a:rPr>
              <a:t>Nezly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 – ke křižovatce se silnicí I/15 	                             4,2 mil. Kč</a:t>
            </a:r>
          </a:p>
          <a:p>
            <a:pPr lvl="0"/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III/2611         Litoměřice – ul. Masarykova, ul.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</a:rPr>
              <a:t>Pokratická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 	      1,9 mil. Kč</a:t>
            </a:r>
          </a:p>
          <a:p>
            <a:pPr lvl="0"/>
            <a:endParaRPr lang="cs-CZ" sz="1100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r>
              <a:rPr lang="cs-CZ" sz="1100" b="1" u="sng" dirty="0">
                <a:solidFill>
                  <a:srgbClr val="000DFF"/>
                </a:solidFill>
                <a:latin typeface="Century Gothic" panose="020B0502020202020204" pitchFamily="34" charset="0"/>
              </a:rPr>
              <a:t>Plánované stavební opravy v okrese Litoměřice v r. 2024</a:t>
            </a:r>
          </a:p>
          <a:p>
            <a:pPr lvl="0"/>
            <a:endParaRPr lang="cs-CZ" sz="1100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II/118           Písty                               oprava propustku                                          3,6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III/00817      Vchynice –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Bílinka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       oprava propustku a opěrné zdi                    6,7 mil. Kč</a:t>
            </a:r>
            <a:endParaRPr lang="cs-CZ" sz="1100" b="1" dirty="0">
              <a:solidFill>
                <a:srgbClr val="000DFF"/>
              </a:solidFill>
              <a:latin typeface="Century Gothic" panose="020B0502020202020204" pitchFamily="34" charset="0"/>
              <a:ea typeface="Calibri"/>
              <a:cs typeface="Calibri"/>
            </a:endParaRP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III/2609       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Tetčiněves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                     sanace opěrné zdi		              19,2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III/26111      Dolní Týnec                   oprava propustku                                          1,5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III/24616      Nové Dvory           obnova konstrukčních vrstev  (průtah)         18 mil. Kč</a:t>
            </a:r>
          </a:p>
          <a:p>
            <a:endParaRPr lang="cs-CZ" sz="1100" b="1" dirty="0">
              <a:solidFill>
                <a:srgbClr val="000DFF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III/25819      Milešov 	           rekonstrukce mostu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ev.č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. 25819-1                  7,5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III/2467        Slatina	           rekonstrukce mostu </a:t>
            </a:r>
            <a:r>
              <a:rPr lang="cs-CZ" sz="1100" b="1" dirty="0" err="1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ev.č</a:t>
            </a:r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. 2467-2	                 5,2 mil. Kč</a:t>
            </a:r>
          </a:p>
          <a:p>
            <a:r>
              <a:rPr lang="cs-CZ" sz="1100" b="1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III/26010      Býčkovice	           rekonstrukce komunikace, sanace svahu   19,5 mil. Kč</a:t>
            </a:r>
          </a:p>
          <a:p>
            <a:r>
              <a:rPr lang="cs-CZ" sz="1100" dirty="0">
                <a:solidFill>
                  <a:srgbClr val="000DFF"/>
                </a:solidFill>
                <a:latin typeface="Century Gothic" panose="020B0502020202020204" pitchFamily="34" charset="0"/>
                <a:ea typeface="+mn-lt"/>
                <a:cs typeface="+mn-lt"/>
              </a:rPr>
              <a:t> </a:t>
            </a:r>
            <a:r>
              <a:rPr lang="cs-CZ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   </a:t>
            </a:r>
            <a:endParaRPr lang="cs-CZ" sz="1100" dirty="0"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58C8785-5FF6-4F17-92CA-8CFD3BDFC1A3}"/>
              </a:ext>
            </a:extLst>
          </p:cNvPr>
          <p:cNvGraphicFramePr>
            <a:graphicFrameLocks/>
          </p:cNvGraphicFramePr>
          <p:nvPr/>
        </p:nvGraphicFramePr>
        <p:xfrm>
          <a:off x="86582" y="3315698"/>
          <a:ext cx="5371538" cy="317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E56A488C-5F1C-A31A-C3B8-3F0DE029FFF5}"/>
              </a:ext>
            </a:extLst>
          </p:cNvPr>
          <p:cNvSpPr/>
          <p:nvPr/>
        </p:nvSpPr>
        <p:spPr>
          <a:xfrm>
            <a:off x="3728151" y="3645259"/>
            <a:ext cx="537329" cy="275780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541B07-7874-CAE8-6934-F6026F90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3" y="781825"/>
            <a:ext cx="2899426" cy="25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3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591" y="826626"/>
            <a:ext cx="95146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Dopravní obslužnost v rámci Dopravy Ústeckého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DÚKmobil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blíže lidem: prezentace ve školách, na náměstích, kulturních akcích (např. Zahrada Čech)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Zintenzivnění propagace Mobilní aplikace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DÚKapka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(jednotlivé i časové jízdenky, vyhledavač spojení,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o výlukách), Facebook a Instagram DÚK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Příprava nákupu jízdenek přes celostátní systém IDOS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Platby platební kartou ve všech zelených autobusech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12/2024 na lince U52 Žatec-Louny-Lovosice-Ústí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n.L.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zaveden v pracovních dnech celodenní interval 120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března 2024 posílení spojů na lince 413 Litoměřice – Praha a zpět, tarif DÚK+PID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Zahájení další turistické sezony pro linky DÚK (T91, T93, přeprava jízdních kol)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66" y="2134186"/>
            <a:ext cx="1668574" cy="29663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96" y="3009592"/>
            <a:ext cx="1540960" cy="27628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4413844"/>
            <a:ext cx="663254" cy="6632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2026861"/>
            <a:ext cx="709999" cy="70999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37" y="5915900"/>
            <a:ext cx="1651087" cy="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1B9C5C26-DA09-8BA4-B398-68E609C30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6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86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10FFF"/>
                </a:solidFill>
                <a:latin typeface="Century Gothic" panose="020B0502020202020204" pitchFamily="34" charset="0"/>
              </a:rPr>
              <a:t>Inovační centrum Ústeckého kraje, z. 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131711"/>
            <a:ext cx="10862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 firmy: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Programy a služby pro inovativní firmy (inkubační programy, program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Platinn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, Inovační vouchery ÚK).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 v oblasti zavádění inovací, financování projektů, komercializace výsledků a další</a:t>
            </a:r>
          </a:p>
          <a:p>
            <a:pPr lvl="2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 města: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Monitoring dotačních výzev (zahraničních i tuzemských)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Developing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projektů (např. komunikace se zahraničním konsorciem, zakládání vhodných partnerských konsorcií, „spojka“ mezi obcemi/městy a institucemi vyhlašující výzvy)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Propojování s relevantními subjekty na základě potřeb měst a obcí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297723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Zástupný symbol pro obsah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TextovéPole 4"/>
          <p:cNvSpPr/>
          <p:nvPr/>
        </p:nvSpPr>
        <p:spPr>
          <a:xfrm>
            <a:off x="632160" y="365040"/>
            <a:ext cx="43574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200" b="0" strike="noStrike" spc="-1" dirty="0">
                <a:solidFill>
                  <a:srgbClr val="010FFF"/>
                </a:solidFill>
                <a:latin typeface="Century Gothic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  <a:endParaRPr lang="cs-CZ" sz="1200" b="0" strike="noStrike" spc="-1" dirty="0">
              <a:latin typeface="Arial"/>
            </a:endParaRPr>
          </a:p>
        </p:txBody>
      </p:sp>
      <p:sp>
        <p:nvSpPr>
          <p:cNvPr id="96" name="TextovéPole 6"/>
          <p:cNvSpPr/>
          <p:nvPr/>
        </p:nvSpPr>
        <p:spPr>
          <a:xfrm>
            <a:off x="632160" y="1002240"/>
            <a:ext cx="1094400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400" b="0" strike="noStrike" spc="-1" dirty="0">
                <a:solidFill>
                  <a:srgbClr val="010FFF"/>
                </a:solidFill>
                <a:latin typeface="Century Gothic"/>
              </a:rPr>
              <a:t>Datové centrum Ústeckého kraje, p. o. </a:t>
            </a:r>
            <a:endParaRPr lang="cs-CZ" sz="4400" b="0" strike="noStrike" spc="-1" dirty="0">
              <a:latin typeface="Arial"/>
            </a:endParaRPr>
          </a:p>
        </p:txBody>
      </p:sp>
      <p:sp>
        <p:nvSpPr>
          <p:cNvPr id="97" name="TextovéPole 8"/>
          <p:cNvSpPr/>
          <p:nvPr/>
        </p:nvSpPr>
        <p:spPr>
          <a:xfrm>
            <a:off x="590760" y="2151302"/>
            <a:ext cx="10861560" cy="27168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Krajská </a:t>
            </a: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IoT</a:t>
            </a: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 síť </a:t>
            </a: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LoRaWAN</a:t>
            </a:r>
            <a:endParaRPr lang="cs-CZ" sz="3000" b="1" spc="-1" dirty="0">
              <a:solidFill>
                <a:srgbClr val="010FFF"/>
              </a:solidFill>
              <a:latin typeface="Century Gothic"/>
            </a:endParaRPr>
          </a:p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Přístup do CMS prostřednictvím Krajské zdravotní, a.s.</a:t>
            </a:r>
          </a:p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QRide</a:t>
            </a: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 – zapojení dopravců na území kraje </a:t>
            </a:r>
          </a:p>
        </p:txBody>
      </p:sp>
      <p:sp>
        <p:nvSpPr>
          <p:cNvPr id="98" name="TextovéPole 9"/>
          <p:cNvSpPr/>
          <p:nvPr/>
        </p:nvSpPr>
        <p:spPr>
          <a:xfrm>
            <a:off x="7094880" y="365040"/>
            <a:ext cx="43574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sociálních věcí, bezpečnosti a sociálně vyloučených lokalit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Problematika sociálně vyloučených lokalit;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k přípravě zákona o podpoře </a:t>
            </a:r>
            <a:r>
              <a:rPr lang="cs-CZ" sz="3200" b="1">
                <a:solidFill>
                  <a:srgbClr val="010FFF"/>
                </a:solidFill>
                <a:latin typeface="Century Gothic" panose="020B0502020202020204" pitchFamily="34" charset="0"/>
              </a:rPr>
              <a:t>bydlení;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prevence kriminality.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</p:spTree>
    <p:extLst>
      <p:ext uri="{BB962C8B-B14F-4D97-AF65-F5344CB8AC3E}">
        <p14:creationId xmlns:p14="http://schemas.microsoft.com/office/powerpoint/2010/main" val="11325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1756267"/>
            <a:ext cx="10862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eko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–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agro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 oblastí v Ústeckém kraji na období let 2022 až 2025</a:t>
            </a:r>
            <a:endParaRPr lang="cs-CZ" sz="24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2024 činila 3,85 mil. Kč;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uspokojeno bude všech 137 oprávněných žadatelů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okresu Litoměřice bude podpořeno </a:t>
            </a: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39 žadatelů v celkovém objemu požadovaných finančních prostředků ve výši 767 tis. Kč</a:t>
            </a:r>
          </a:p>
          <a:p>
            <a:pPr lvl="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podporu vodního hospodářství v Ústeckém kraji na období 2018 – 2025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2024 činila cca 36,2 mil. Kč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programu bylo přijato 22 přípustných žádostí ve výši 84,9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Litoměřice bylo přijato 6 přípustných žádostí v celkové výši cca 20,5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o udělení dotací v rámci tohoto programu doposud nebylo rozhodnuto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roce 2023 bylo v okrese Litoměřice podpořeno 6 projektů v celkové výši 19,5 mil. Kč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5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podporu odpadového hospodářství obcí v Ústeckém kraji na období 2017 - 2025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2024 činila 13,7 mil. Kč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64 žádostí v celkovém objemu 45,4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Litoměřice bylo přijato 13 žádostí v celkové výši 9,7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o udělení dotací v rámci tohoto programu doposud nebylo rozhodnuto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roce 2023 bylo v okrese Litoměřice podpořeno 23 projektů v celkové výši 15,6 mil. Kč</a:t>
            </a:r>
          </a:p>
          <a:p>
            <a:pPr lvl="0"/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ekologické výchovy, vzdělávání a osvěty (EVVO) na území Ústeckého kraje na období let 2022 až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2024 činila cca 3 mil. Kč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38 žádostí v objemu 5,6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Litoměřice bude podpořeno 7 žádostí v celkové výši cca 730 tis. Kč</a:t>
            </a:r>
          </a:p>
          <a:p>
            <a:endParaRPr lang="cs-CZ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Century Gothic" panose="020B0502020202020204" pitchFamily="34" charset="0"/>
              </a:rPr>
              <a:t>MOŽNOST NAVÝŠENÍ PENĚŽNÍCH PROSTŘEDKŮ PRO ROK 2024 JE MOMENTÁLNĚ V JEDNÁNÍ.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3443" y="859691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30. dubna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74CA71-6B76-31B2-A476-E6906423B1BA}"/>
              </a:ext>
            </a:extLst>
          </p:cNvPr>
          <p:cNvSpPr txBox="1"/>
          <p:nvPr/>
        </p:nvSpPr>
        <p:spPr>
          <a:xfrm>
            <a:off x="673443" y="1708697"/>
            <a:ext cx="10862016" cy="503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Vyhlášené dotační programy - příjem žádostí už byl ukončen 12. 1. 2024: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na záchranu a obnovu kulturních památek Ústeckého kraje – 60 milionů Kč,</a:t>
            </a:r>
            <a:r>
              <a:rPr lang="cs-CZ" kern="100" dirty="0">
                <a:solidFill>
                  <a:srgbClr val="1B27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  <a:tab pos="457200" algn="l"/>
              </a:tabLst>
            </a:pPr>
            <a:r>
              <a:rPr lang="cs-CZ" sz="1800" kern="100" dirty="0">
                <a:solidFill>
                  <a:srgbClr val="1B27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135 přijatých žádostí, finanční požadavek dle přijatých žádostí 110,7 mil. 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na záchranu a obnovu drobných památek – 1 milion Kč,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kern="100" dirty="0">
                <a:solidFill>
                  <a:srgbClr val="1B27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13 přijatých žádostí, finanční požadavek dle přijatých žádostí 1,8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podpory regionální kulturní činnosti – 12 milionů Kč,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	150 přijatých žádostí, finanční požadavek dle přijatých žádostí 19,2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podpory aktivit stálých profesionálních divadelních souborů – 12 milionů Kč,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	4 přijaté žádosti, finanční požadavek dle přijatých žádostí 12,5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v oblasti památkové péče – Zlaté cimbuří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9875" algn="l"/>
              </a:tabLst>
            </a:pPr>
            <a:r>
              <a:rPr lang="cs-CZ" kern="100" dirty="0">
                <a:solidFill>
                  <a:srgbClr val="000D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v</a:t>
            </a:r>
            <a:r>
              <a:rPr lang="cs-CZ" kern="100" dirty="0">
                <a:solidFill>
                  <a:srgbClr val="000D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yhlášeno v březnu 2024, přihlášky je možné zasílat do 31. 5. </a:t>
            </a:r>
            <a:r>
              <a:rPr lang="cs-CZ" kern="100">
                <a:solidFill>
                  <a:srgbClr val="000D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cs-CZ" kern="100" dirty="0">
              <a:solidFill>
                <a:srgbClr val="000D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obnova kulturní památky;</a:t>
            </a:r>
          </a:p>
          <a:p>
            <a:pPr marL="357188" indent="-35718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příkladný přínos v oblasti péče o kulturní dědictví.</a:t>
            </a:r>
          </a:p>
        </p:txBody>
      </p:sp>
    </p:spTree>
    <p:extLst>
      <p:ext uri="{BB962C8B-B14F-4D97-AF65-F5344CB8AC3E}">
        <p14:creationId xmlns:p14="http://schemas.microsoft.com/office/powerpoint/2010/main" val="2191483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⁠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⁠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3979</Words>
  <Application>Microsoft Office PowerPoint</Application>
  <PresentationFormat>Širokoúhlá obrazovka</PresentationFormat>
  <Paragraphs>474</Paragraphs>
  <Slides>35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Pánková Pavlína</cp:lastModifiedBy>
  <cp:revision>23</cp:revision>
  <cp:lastPrinted>2024-02-05T13:36:17Z</cp:lastPrinted>
  <dcterms:created xsi:type="dcterms:W3CDTF">2023-01-12T13:43:47Z</dcterms:created>
  <dcterms:modified xsi:type="dcterms:W3CDTF">2024-04-30T13:30:52Z</dcterms:modified>
</cp:coreProperties>
</file>