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9" r:id="rId3"/>
    <p:sldId id="363" r:id="rId4"/>
    <p:sldId id="365" r:id="rId5"/>
    <p:sldId id="258" r:id="rId6"/>
    <p:sldId id="293" r:id="rId7"/>
    <p:sldId id="343" r:id="rId8"/>
    <p:sldId id="344" r:id="rId9"/>
    <p:sldId id="384" r:id="rId10"/>
    <p:sldId id="408" r:id="rId11"/>
    <p:sldId id="366" r:id="rId12"/>
    <p:sldId id="395" r:id="rId13"/>
    <p:sldId id="368" r:id="rId14"/>
    <p:sldId id="256" r:id="rId15"/>
    <p:sldId id="396" r:id="rId16"/>
    <p:sldId id="314" r:id="rId17"/>
    <p:sldId id="313" r:id="rId18"/>
    <p:sldId id="418" r:id="rId19"/>
    <p:sldId id="419" r:id="rId20"/>
    <p:sldId id="374" r:id="rId21"/>
    <p:sldId id="409" r:id="rId22"/>
    <p:sldId id="369" r:id="rId23"/>
    <p:sldId id="410" r:id="rId24"/>
    <p:sldId id="364" r:id="rId25"/>
    <p:sldId id="417" r:id="rId26"/>
    <p:sldId id="379" r:id="rId27"/>
    <p:sldId id="411" r:id="rId28"/>
    <p:sldId id="412" r:id="rId29"/>
    <p:sldId id="413" r:id="rId30"/>
    <p:sldId id="414" r:id="rId31"/>
    <p:sldId id="415" r:id="rId32"/>
    <p:sldId id="270" r:id="rId33"/>
    <p:sldId id="265" r:id="rId34"/>
    <p:sldId id="261" r:id="rId35"/>
    <p:sldId id="394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7FF"/>
    <a:srgbClr val="000DFF"/>
    <a:srgbClr val="010F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EC210-56F9-4305-9745-C28D0A78FE54}" v="22" dt="2024-03-18T11:49:00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udrnova.p\AppData\Local\Microsoft\Windows\INetCache\Content.Outlook\PH5UOA2Y\2023_KUS_Stav-o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dirty="0">
                <a:solidFill>
                  <a:srgbClr val="000DFF"/>
                </a:solidFill>
              </a:rPr>
              <a:t>Klasifikace stavu silnic II. a III. třídy 2023</a:t>
            </a:r>
          </a:p>
        </c:rich>
      </c:tx>
      <c:layout>
        <c:manualLayout>
          <c:xMode val="edge"/>
          <c:yMode val="edge"/>
          <c:x val="0.17896230076261901"/>
          <c:y val="4.736761032643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944133992505691E-2"/>
          <c:y val="0.16371882086167799"/>
          <c:w val="0.70994273791762386"/>
          <c:h val="0.689682004035209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Okresy!$N$3</c:f>
              <c:strCache>
                <c:ptCount val="1"/>
                <c:pt idx="0">
                  <c:v>výborný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Okresy!$N$4:$N$10</c:f>
              <c:numCache>
                <c:formatCode>#,##0</c:formatCode>
                <c:ptCount val="7"/>
                <c:pt idx="0">
                  <c:v>178053</c:v>
                </c:pt>
                <c:pt idx="1">
                  <c:v>118342</c:v>
                </c:pt>
                <c:pt idx="2">
                  <c:v>35103</c:v>
                </c:pt>
                <c:pt idx="3">
                  <c:v>196703</c:v>
                </c:pt>
                <c:pt idx="4">
                  <c:v>59122</c:v>
                </c:pt>
                <c:pt idx="5">
                  <c:v>54776</c:v>
                </c:pt>
                <c:pt idx="6">
                  <c:v>151271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6-4C99-9569-1B0302D57525}"/>
            </c:ext>
          </c:extLst>
        </c:ser>
        <c:ser>
          <c:idx val="1"/>
          <c:order val="1"/>
          <c:tx>
            <c:strRef>
              <c:f>Okresy!$O$3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Okresy!$O$4:$O$10</c:f>
              <c:numCache>
                <c:formatCode>#,##0</c:formatCode>
                <c:ptCount val="7"/>
                <c:pt idx="0">
                  <c:v>174983</c:v>
                </c:pt>
                <c:pt idx="1">
                  <c:v>219029</c:v>
                </c:pt>
                <c:pt idx="2">
                  <c:v>78844</c:v>
                </c:pt>
                <c:pt idx="3">
                  <c:v>221176</c:v>
                </c:pt>
                <c:pt idx="4">
                  <c:v>98015</c:v>
                </c:pt>
                <c:pt idx="5">
                  <c:v>95306</c:v>
                </c:pt>
                <c:pt idx="6">
                  <c:v>247959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6-4C99-9569-1B0302D57525}"/>
            </c:ext>
          </c:extLst>
        </c:ser>
        <c:ser>
          <c:idx val="2"/>
          <c:order val="2"/>
          <c:tx>
            <c:strRef>
              <c:f>Okresy!$P$3</c:f>
              <c:strCache>
                <c:ptCount val="1"/>
                <c:pt idx="0">
                  <c:v>vyhovující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Okresy!$P$4:$P$10</c:f>
              <c:numCache>
                <c:formatCode>#,##0</c:formatCode>
                <c:ptCount val="7"/>
                <c:pt idx="0">
                  <c:v>62842</c:v>
                </c:pt>
                <c:pt idx="1">
                  <c:v>80795</c:v>
                </c:pt>
                <c:pt idx="2">
                  <c:v>47962</c:v>
                </c:pt>
                <c:pt idx="3">
                  <c:v>100628</c:v>
                </c:pt>
                <c:pt idx="4">
                  <c:v>64779</c:v>
                </c:pt>
                <c:pt idx="5">
                  <c:v>65808</c:v>
                </c:pt>
                <c:pt idx="6">
                  <c:v>106978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6-4C99-9569-1B0302D57525}"/>
            </c:ext>
          </c:extLst>
        </c:ser>
        <c:ser>
          <c:idx val="3"/>
          <c:order val="3"/>
          <c:tx>
            <c:strRef>
              <c:f>Okresy!$Q$3</c:f>
              <c:strCache>
                <c:ptCount val="1"/>
                <c:pt idx="0">
                  <c:v>nevyhovující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Okresy!$Q$4:$Q$10</c:f>
              <c:numCache>
                <c:formatCode>#,##0</c:formatCode>
                <c:ptCount val="7"/>
                <c:pt idx="0">
                  <c:v>69061</c:v>
                </c:pt>
                <c:pt idx="1">
                  <c:v>95242</c:v>
                </c:pt>
                <c:pt idx="2">
                  <c:v>32541</c:v>
                </c:pt>
                <c:pt idx="3">
                  <c:v>146426</c:v>
                </c:pt>
                <c:pt idx="4">
                  <c:v>51507</c:v>
                </c:pt>
                <c:pt idx="5">
                  <c:v>70774</c:v>
                </c:pt>
                <c:pt idx="6">
                  <c:v>167119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A6-4C99-9569-1B0302D57525}"/>
            </c:ext>
          </c:extLst>
        </c:ser>
        <c:ser>
          <c:idx val="4"/>
          <c:order val="4"/>
          <c:tx>
            <c:strRef>
              <c:f>Okresy!$R$3</c:f>
              <c:strCache>
                <c:ptCount val="1"/>
                <c:pt idx="0">
                  <c:v>havarijní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Okresy!$M$4:$M$10</c:f>
              <c:strCache>
                <c:ptCount val="7"/>
                <c:pt idx="0">
                  <c:v>Děčín</c:v>
                </c:pt>
                <c:pt idx="1">
                  <c:v>Chomutov</c:v>
                </c:pt>
                <c:pt idx="2">
                  <c:v>Most</c:v>
                </c:pt>
                <c:pt idx="3">
                  <c:v>Louny</c:v>
                </c:pt>
                <c:pt idx="4">
                  <c:v>Ústí nad Labem</c:v>
                </c:pt>
                <c:pt idx="5">
                  <c:v>Teplice</c:v>
                </c:pt>
                <c:pt idx="6">
                  <c:v>Litoměřice</c:v>
                </c:pt>
              </c:strCache>
            </c:strRef>
          </c:cat>
          <c:val>
            <c:numRef>
              <c:f>Okresy!$R$4:$R$10</c:f>
              <c:numCache>
                <c:formatCode>#,##0</c:formatCode>
                <c:ptCount val="7"/>
                <c:pt idx="0">
                  <c:v>56457</c:v>
                </c:pt>
                <c:pt idx="1">
                  <c:v>41933</c:v>
                </c:pt>
                <c:pt idx="2">
                  <c:v>12050</c:v>
                </c:pt>
                <c:pt idx="3">
                  <c:v>151122</c:v>
                </c:pt>
                <c:pt idx="4">
                  <c:v>51555</c:v>
                </c:pt>
                <c:pt idx="5">
                  <c:v>49913</c:v>
                </c:pt>
                <c:pt idx="6">
                  <c:v>193725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A6-4C99-9569-1B0302D5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170479"/>
        <c:axId val="1546814959"/>
      </c:barChart>
      <c:lineChart>
        <c:grouping val="stacked"/>
        <c:varyColors val="0"/>
        <c:ser>
          <c:idx val="5"/>
          <c:order val="5"/>
          <c:tx>
            <c:strRef>
              <c:f>Okresy!$T$3</c:f>
              <c:strCache>
                <c:ptCount val="1"/>
                <c:pt idx="0">
                  <c:v>Klasifikace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Okresy!$T$4:$T$10</c:f>
              <c:numCache>
                <c:formatCode>#,##0.00</c:formatCode>
                <c:ptCount val="7"/>
                <c:pt idx="0">
                  <c:v>2.3551596243784587</c:v>
                </c:pt>
                <c:pt idx="1">
                  <c:v>2.5019186409791461</c:v>
                </c:pt>
                <c:pt idx="2">
                  <c:v>2.552498789346247</c:v>
                </c:pt>
                <c:pt idx="3">
                  <c:v>2.7966901740691497</c:v>
                </c:pt>
                <c:pt idx="4">
                  <c:v>2.8103194677793573</c:v>
                </c:pt>
                <c:pt idx="5">
                  <c:v>2.8982164556698766</c:v>
                </c:pt>
                <c:pt idx="6">
                  <c:v>3.0046917601251137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A6-4C99-9569-1B0302D5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514768"/>
        <c:axId val="1680109680"/>
      </c:lineChart>
      <c:catAx>
        <c:axId val="155217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46814959"/>
        <c:crosses val="autoZero"/>
        <c:auto val="1"/>
        <c:lblAlgn val="ctr"/>
        <c:lblOffset val="100"/>
        <c:noMultiLvlLbl val="0"/>
      </c:catAx>
      <c:valAx>
        <c:axId val="154681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52170479"/>
        <c:crosses val="autoZero"/>
        <c:crossBetween val="between"/>
      </c:valAx>
      <c:valAx>
        <c:axId val="1680109680"/>
        <c:scaling>
          <c:orientation val="minMax"/>
          <c:max val="4"/>
          <c:min val="1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85514768"/>
        <c:crosses val="max"/>
        <c:crossBetween val="between"/>
      </c:valAx>
      <c:catAx>
        <c:axId val="118551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80109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3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EE75277-32C8-84C3-A098-FB4B55BA27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05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e7c4f0658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e7c4f0658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C25A118F-F1AD-4272-9EC2-6C82F13140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7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C25A118F-F1AD-4272-9EC2-6C82F13140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6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7C84033-37B4-D676-4356-97139BFB54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6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09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71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053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D20471B-0491-BB2A-D5CB-B498015B4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98CF3EB-5005-FAE0-315B-76FD2AD4AC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19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DA7E6-55BD-452B-E0DD-523A7A72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70F7BB-1FE8-2401-4774-6425F5262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6A3918-9741-38C7-C3F1-2C9B11D79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FBD4D4B-D4E6-0C9B-6A54-58E08BDCD7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– okres Chomutov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3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BD48084-4E1D-37E6-0AD9-C0C48DFE45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– okres Chomutov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432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44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1206540C-24D0-16FD-2F4C-B9AFBF7EF8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6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783" cy="39081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5302" cy="49750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Den s Ústeckým krajem - okres Děčín</a:t>
            </a:r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1206540C-24D0-16FD-2F4C-B9AFBF7EF8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6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752F0A1-0E66-D202-B4D0-A977A3948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04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0752F0A1-0E66-D202-B4D0-A977A3948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10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49F70347-B9DC-9D01-A206-7A2BEA81E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3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49F70347-B9DC-9D01-A206-7A2BEA81E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Den s Ústeckým krajem - okres Děčín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86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9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6724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81-60BC-4503-B5C4-5F5A774FF41F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06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hyperlink" Target="https://www.kr-ustecky.cz/konference-hsou-v-usteckem-kraji-2024/d-1783275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nzlova.d@kr-ustecky.cz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pst.cz/dotace/20-vyzva/" TargetMode="External"/><Relationship Id="rId7" Type="http://schemas.openxmlformats.org/officeDocument/2006/relationships/hyperlink" Target="https://opst.cz/dotace/40-vyzv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st.cz/dotace/29-vyzva/" TargetMode="External"/><Relationship Id="rId5" Type="http://schemas.openxmlformats.org/officeDocument/2006/relationships/hyperlink" Target="https://opst.cz/dotace/26-vyzva/" TargetMode="External"/><Relationship Id="rId4" Type="http://schemas.openxmlformats.org/officeDocument/2006/relationships/hyperlink" Target="https://opst.cz/dotace/23-vyzva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uk.cz/kalendar-akci-202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95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65783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74CA71-6B76-31B2-A476-E6906423B1BA}"/>
              </a:ext>
            </a:extLst>
          </p:cNvPr>
          <p:cNvSpPr txBox="1"/>
          <p:nvPr/>
        </p:nvSpPr>
        <p:spPr>
          <a:xfrm>
            <a:off x="673443" y="1708697"/>
            <a:ext cx="10862016" cy="281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b="1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tradiční a lidové kultury – Zlatý džbánek</a:t>
            </a:r>
            <a:endParaRPr lang="cs-CZ" b="1" kern="100" dirty="0">
              <a:solidFill>
                <a:srgbClr val="1B27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269875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tradiční ocenění, na jaře roku 2024 plánujeme vyhlášení ceny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Příspěvkové organizace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v</a:t>
            </a:r>
            <a:r>
              <a:rPr lang="cs-CZ" sz="18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okrese Louny zřizuje Ústecký kraj tři příspěvkové organizace v oblasti kultury: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Oblastní muzeum v Lounech (včetně </a:t>
            </a:r>
            <a:r>
              <a:rPr lang="cs-CZ" sz="1700" b="1" dirty="0" err="1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archeoskanzenu</a:t>
            </a:r>
            <a:r>
              <a:rPr lang="cs-CZ" sz="17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) </a:t>
            </a:r>
            <a:r>
              <a:rPr lang="cs-CZ" sz="17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– připravuje se nová stálá expozice.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Galerie Benedikta </a:t>
            </a:r>
            <a:r>
              <a:rPr lang="cs-CZ" sz="1700" b="1" dirty="0" err="1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Rejta</a:t>
            </a:r>
            <a:r>
              <a:rPr lang="cs-CZ" sz="17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cs-CZ" sz="17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– připravuje se znovuotevření pamětní síně Emila Filly na zámku Peruc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Zámek Nový Hrad v Jimlíně </a:t>
            </a:r>
            <a:r>
              <a:rPr lang="cs-CZ" sz="1700" dirty="0">
                <a:solidFill>
                  <a:srgbClr val="010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 oprava prostor zámku za provozu</a:t>
            </a:r>
            <a:endParaRPr lang="cs-CZ" sz="1700" dirty="0">
              <a:solidFill>
                <a:srgbClr val="010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2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837972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1D446C3-A155-454F-4F7E-676047C018C4}"/>
              </a:ext>
            </a:extLst>
          </p:cNvPr>
          <p:cNvSpPr/>
          <p:nvPr/>
        </p:nvSpPr>
        <p:spPr>
          <a:xfrm>
            <a:off x="632254" y="1681777"/>
            <a:ext cx="115799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„Podpora rozvoje infrastruktury cestovního ruchu v ÚK“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 </a:t>
            </a:r>
            <a:r>
              <a:rPr lang="pl-PL" sz="24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do 19. 2. 2024 </a:t>
            </a: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– probíhá hodnocení, v ZÚK 22.4.2024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budování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stellplatzů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, útulen a nocležen, parkovišť a sociálního zázemí a doprovodná infrastruktura podél páteřních cyklostezek a Hřebenovky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Další plánovaná výzva 1/2025</a:t>
            </a:r>
          </a:p>
          <a:p>
            <a:pPr lvl="1"/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činnosti KČT </a:t>
            </a: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- dotace na obnovu a údržbu turistického značení – 1 mil.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 roce 2024 plánována aktualizace </a:t>
            </a:r>
            <a:r>
              <a:rPr lang="cs-CZ" sz="2400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cyklogenerelu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 Ústeckého kraje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Plánované např. propojení Žatec – Rakovník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Proběhne oslovení obcí ke zjištění projektových záměrů </a:t>
            </a: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1" y="837972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B8D2A8C-9BD1-0B77-855E-20FEDE8FF15C}"/>
              </a:ext>
            </a:extLst>
          </p:cNvPr>
          <p:cNvSpPr/>
          <p:nvPr/>
        </p:nvSpPr>
        <p:spPr>
          <a:xfrm>
            <a:off x="632254" y="1480096"/>
            <a:ext cx="11247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Destinační agentura Dolní Poohří o.p.s.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Spolufinancování aktivit a projektů v rámci UNESCO;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festivalu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Landscape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v roce 2025;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ÚK dotace na činnost 2 mil. Kč + dotace na spolufinancování projektu z NPPCRR a dalších dotačních zdrojů.</a:t>
            </a:r>
          </a:p>
          <a:p>
            <a:pPr marL="0" lvl="1"/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Cyklostezka Ohře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Aktuálně rozděleno na 22 úseků, pro které se zpracovává projektová dokumentace včetně územního rozhodnutí;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Pro úsek Litoměřice – Bohušovice nad Ohří a Libočany – Přívlaky je již vydáno stavební povolení.</a:t>
            </a:r>
          </a:p>
        </p:txBody>
      </p:sp>
      <p:pic>
        <p:nvPicPr>
          <p:cNvPr id="6" name="Obrázek 2" descr="bdc_dolni_poohri_logotype_color_on_white">
            <a:extLst>
              <a:ext uri="{FF2B5EF4-FFF2-40B4-BE49-F238E27FC236}">
                <a16:creationId xmlns:a16="http://schemas.microsoft.com/office/drawing/2014/main" id="{66E24275-2CDD-C6F1-821A-35975EF2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05" y="1191915"/>
            <a:ext cx="2569761" cy="78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426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  <a:ln w="2540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5" y="832171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regionálního rozvoje, zemědělství a 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AF0F4-4E0B-02DB-F4A4-CFE6BB9FEAEA}"/>
              </a:ext>
            </a:extLst>
          </p:cNvPr>
          <p:cNvSpPr txBox="1"/>
          <p:nvPr/>
        </p:nvSpPr>
        <p:spPr>
          <a:xfrm>
            <a:off x="664992" y="2291725"/>
            <a:ext cx="10862016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solidFill>
                  <a:srgbClr val="1B27FF"/>
                </a:solidFill>
                <a:latin typeface="Century Gothic"/>
              </a:rPr>
              <a:t>Regionální studie pro ORP – HSOÚ </a:t>
            </a:r>
            <a:endParaRPr lang="cs-CZ" sz="2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endParaRPr lang="pl-PL" sz="2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endParaRPr lang="pl-PL" sz="2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endParaRPr lang="pl-PL" sz="2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endParaRPr lang="pl-PL" sz="24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pl-PL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Dotační programy pro rok 2024: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obnovy venkova ÚK 2024;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Obchůdek 2021+, 3. výzva;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komunitního života na venkově pro rok 2024.</a:t>
            </a:r>
          </a:p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1B27FF"/>
                </a:solidFill>
                <a:latin typeface="Century Gothic"/>
              </a:rPr>
              <a:t>Příprava kraje na programové období 2028+</a:t>
            </a:r>
            <a:endParaRPr lang="cs-CZ" dirty="0">
              <a:latin typeface="Century Gothic"/>
            </a:endParaRPr>
          </a:p>
        </p:txBody>
      </p:sp>
      <p:pic>
        <p:nvPicPr>
          <p:cNvPr id="1026" name="Picture 2" descr="banner hsou">
            <a:hlinkClick r:id="rId5"/>
            <a:extLst>
              <a:ext uri="{FF2B5EF4-FFF2-40B4-BE49-F238E27FC236}">
                <a16:creationId xmlns:a16="http://schemas.microsoft.com/office/drawing/2014/main" id="{34AB9D8A-34BC-42FA-290A-8F630817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62" y="2671394"/>
            <a:ext cx="6087836" cy="16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5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18" y="175733"/>
            <a:ext cx="11478967" cy="368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615" y="4143534"/>
            <a:ext cx="10192764" cy="243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697700"/>
            <a:ext cx="11360800" cy="43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5255" indent="0">
              <a:lnSpc>
                <a:spcPct val="95000"/>
              </a:lnSpc>
              <a:buSzPts val="2000"/>
              <a:buNone/>
            </a:pPr>
            <a:r>
              <a:rPr lang="cs" sz="2400" b="1" dirty="0">
                <a:solidFill>
                  <a:srgbClr val="1B27FF"/>
                </a:solidFill>
                <a:latin typeface="Century Gothic"/>
              </a:rPr>
              <a:t>Služby pro obce a města</a:t>
            </a: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zpravodaj, dotační poradenství a konzultace;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tvorba projektových žádostí, administrace projektů včetně doby udržitelnosti;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komunikace s poskytovateli dotací;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tvorba strategických rozvojových dokumentů, studie proveditelnosti;</a:t>
            </a:r>
            <a:endParaRPr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r>
              <a:rPr lang="cs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výběrová řízení.</a:t>
            </a:r>
          </a:p>
          <a:p>
            <a:pPr marL="135255" indent="0">
              <a:lnSpc>
                <a:spcPct val="95000"/>
              </a:lnSpc>
              <a:buSzPts val="2000"/>
              <a:buNone/>
            </a:pPr>
            <a:endParaRPr lang="cs" sz="2650" dirty="0"/>
          </a:p>
          <a:p>
            <a:pPr marL="135255" indent="0">
              <a:lnSpc>
                <a:spcPct val="95000"/>
              </a:lnSpc>
              <a:buSzPts val="2000"/>
              <a:buNone/>
            </a:pPr>
            <a:r>
              <a:rPr lang="cs" sz="2400" b="1" dirty="0">
                <a:solidFill>
                  <a:srgbClr val="1B27FF"/>
                </a:solidFill>
                <a:latin typeface="Century Gothic"/>
              </a:rPr>
              <a:t>Novinky</a:t>
            </a:r>
          </a:p>
          <a:p>
            <a:pPr marL="608965" indent="-473710">
              <a:lnSpc>
                <a:spcPct val="95000"/>
              </a:lnSpc>
              <a:buSzPts val="2000"/>
              <a:buFont typeface="Arial" panose="020B0604020202020204" pitchFamily="34" charset="0"/>
              <a:buChar char="-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Zapojení do projektu Transformačního centra ÚK;</a:t>
            </a:r>
          </a:p>
          <a:p>
            <a:pPr marL="608965" indent="-473710">
              <a:lnSpc>
                <a:spcPct val="95000"/>
              </a:lnSpc>
              <a:buSzPts val="2000"/>
              <a:buFont typeface="Arial" panose="020B0604020202020204" pitchFamily="34" charset="0"/>
              <a:buChar char="-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Zapojení do projektu Regionálních center (MMR, SFPI), 2024-2026.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608965" indent="-473710">
              <a:lnSpc>
                <a:spcPct val="95000"/>
              </a:lnSpc>
              <a:buSzPts val="2000"/>
              <a:buChar char="-"/>
            </a:pPr>
            <a:endParaRPr sz="2650" dirty="0"/>
          </a:p>
        </p:txBody>
      </p:sp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7DF3829A-905A-97D8-8E30-794D82B582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27" y="171450"/>
            <a:ext cx="6724735" cy="16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71AC3AD-D37F-A3C5-B532-2A6BB763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7" y="1168212"/>
            <a:ext cx="9059539" cy="43821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0442" y="275850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17042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majetkový</a:t>
            </a:r>
          </a:p>
        </p:txBody>
      </p:sp>
      <p:sp>
        <p:nvSpPr>
          <p:cNvPr id="3" name="Obdélník 2"/>
          <p:cNvSpPr>
            <a:spLocks noChangeAspect="1"/>
          </p:cNvSpPr>
          <p:nvPr/>
        </p:nvSpPr>
        <p:spPr>
          <a:xfrm>
            <a:off x="838199" y="624629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SPZ Triangle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FF899B-E881-F334-6EE5-68C9E707732E}"/>
              </a:ext>
            </a:extLst>
          </p:cNvPr>
          <p:cNvSpPr txBox="1"/>
          <p:nvPr/>
        </p:nvSpPr>
        <p:spPr>
          <a:xfrm>
            <a:off x="457200" y="5632242"/>
            <a:ext cx="6456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Century Gothic" panose="020B0502020202020204" pitchFamily="34" charset="0"/>
              </a:rPr>
              <a:t>Prodej </a:t>
            </a:r>
            <a:r>
              <a:rPr lang="cs-CZ" sz="1800" b="1" dirty="0">
                <a:effectLst/>
                <a:latin typeface="Century Gothic" panose="020B0502020202020204" pitchFamily="34" charset="0"/>
              </a:rPr>
              <a:t>pozemků o výměře 2.020 m2 za 0,8 mil. Kč společnosti ČEZ Distribuce, a.s. pro potřeby rozšíření jejího areálu s trafostanicí v energocentru SPZ Triangle. 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50A57A-E760-4AF7-B669-CD202B54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68" y="3689736"/>
            <a:ext cx="4605624" cy="2964722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620C37F-9265-9C67-EC07-8EE807CA3C73}"/>
              </a:ext>
            </a:extLst>
          </p:cNvPr>
          <p:cNvCxnSpPr>
            <a:cxnSpLocks/>
          </p:cNvCxnSpPr>
          <p:nvPr/>
        </p:nvCxnSpPr>
        <p:spPr>
          <a:xfrm>
            <a:off x="323848" y="577891"/>
            <a:ext cx="11544303" cy="0"/>
          </a:xfrm>
          <a:prstGeom prst="line">
            <a:avLst/>
          </a:prstGeom>
          <a:ln w="25400">
            <a:solidFill>
              <a:srgbClr val="010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6630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>
              <a:latin typeface="Century Gothic" panose="020B0502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majetkový</a:t>
            </a:r>
          </a:p>
        </p:txBody>
      </p:sp>
      <p:sp>
        <p:nvSpPr>
          <p:cNvPr id="3" name="Obdélník 2"/>
          <p:cNvSpPr>
            <a:spLocks noChangeAspect="1"/>
          </p:cNvSpPr>
          <p:nvPr/>
        </p:nvSpPr>
        <p:spPr>
          <a:xfrm>
            <a:off x="632253" y="809395"/>
            <a:ext cx="11226372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Cyklostezka Ohře – etapa 1, část č. 4: Žatec – Kadaň – úsek „6“</a:t>
            </a:r>
            <a:endParaRPr lang="cs-CZ" sz="2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F8C431-D72A-5E0D-72EE-71119A51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1" y="1510934"/>
            <a:ext cx="6715424" cy="498194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B283C40-A493-3D87-38B4-6F17AD5C2835}"/>
              </a:ext>
            </a:extLst>
          </p:cNvPr>
          <p:cNvSpPr txBox="1"/>
          <p:nvPr/>
        </p:nvSpPr>
        <p:spPr>
          <a:xfrm>
            <a:off x="632252" y="1647414"/>
            <a:ext cx="4111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Připravovaný úsek „6“ vede přes obce Žiželice, Libočany a Žatec v délce cca 5 km včetně stavebně neupravovaných úseků.</a:t>
            </a:r>
          </a:p>
          <a:p>
            <a:endParaRPr lang="cs-CZ" sz="2000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Projektová dokumentace dokončena. </a:t>
            </a:r>
          </a:p>
          <a:p>
            <a:endParaRPr lang="cs-CZ" sz="2000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Stavební povolení vydáno.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Majetkoprávně zasmluvněno 90 % pozemků. </a:t>
            </a:r>
          </a:p>
        </p:txBody>
      </p:sp>
    </p:spTree>
    <p:extLst>
      <p:ext uri="{BB962C8B-B14F-4D97-AF65-F5344CB8AC3E}">
        <p14:creationId xmlns:p14="http://schemas.microsoft.com/office/powerpoint/2010/main" val="361431917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DD, ZŠ, a SŠ Žatec-snížení energetické náročnosti objektu škol – 22 990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R</a:t>
            </a:r>
            <a:r>
              <a:rPr lang="pt-BR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evitalizace Archeoskanzenu Březno –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expozice a vybudování zázemí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– 40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000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Komunikace III/25013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mostního objektu 25013 - 3 Dobroměřice </a:t>
            </a:r>
            <a:r>
              <a:rPr lang="pl-PL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– 75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000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tis.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pl-PL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Kč.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realizace: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OA a SOŠ gen. Františka Fajtla, Louny - zateplení a střešní konstrukce budovy školy (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Postoloprtská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2636) – 21 000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Domov "Bez zámků" Tuchořice - výstavba nového objektu – 102 500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Zámek Nový Hrad Jimlín – opravy prostor zámku včetně restaurátorských prací – 29 500 tis. Kč.</a:t>
            </a:r>
            <a:endParaRPr lang="cs-CZ" sz="2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241534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dokončené v roce 2023:</a:t>
            </a:r>
          </a:p>
          <a:p>
            <a:endParaRPr lang="cs-CZ" sz="28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SPZ Triangle - přezbrojení regulačních stanic plynu – 8 940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SPZ Triangle – dovybavení technologie biologické ČOV – 14 167 tis. Kč;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SPZ Triangle – výstavba autobusových zastávek – 18 100 tis. Kč.</a:t>
            </a:r>
          </a:p>
          <a:p>
            <a:pPr marL="180000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2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pic>
        <p:nvPicPr>
          <p:cNvPr id="6" name="Obrázek 5" descr="Obsah obrázku interiér, ocel, budova, Hliník&#10;&#10;Popis byl vytvořen automaticky">
            <a:extLst>
              <a:ext uri="{FF2B5EF4-FFF2-40B4-BE49-F238E27FC236}">
                <a16:creationId xmlns:a16="http://schemas.microsoft.com/office/drawing/2014/main" id="{477661C8-D5F0-F922-B0EA-29E79E8A6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3" y="3571613"/>
            <a:ext cx="3543499" cy="2657624"/>
          </a:xfrm>
          <a:prstGeom prst="rect">
            <a:avLst/>
          </a:prstGeom>
        </p:spPr>
      </p:pic>
      <p:pic>
        <p:nvPicPr>
          <p:cNvPr id="8" name="Obrázek 7" descr="Obsah obrázku venku, obloha, mrak, budova&#10;&#10;Popis byl vytvořen automaticky">
            <a:extLst>
              <a:ext uri="{FF2B5EF4-FFF2-40B4-BE49-F238E27FC236}">
                <a16:creationId xmlns:a16="http://schemas.microsoft.com/office/drawing/2014/main" id="{8C5C65F6-C610-8222-1080-017A41898D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2702" y="3872725"/>
            <a:ext cx="2693157" cy="20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492154" y="889843"/>
            <a:ext cx="112076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Den s Ústeckým krajem</a:t>
            </a:r>
          </a:p>
          <a:p>
            <a:pPr algn="ctr"/>
            <a:endParaRPr lang="cs-CZ" sz="54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19. 3. 2024</a:t>
            </a: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10:00 – 12:00 hod.</a:t>
            </a:r>
          </a:p>
          <a:p>
            <a:pPr algn="ctr"/>
            <a:endParaRPr lang="cs-CZ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Restaurace U Orloje, Žatec</a:t>
            </a: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finanční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pomoc obcím v oblasti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účetnictví a rozpočtu, setkání a semináře ve spolupráci s MF;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místních a správních poplatků;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vymáhání daňových nedoplatků a porušení rozpočtové kázně;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 k zpracování výkazů, k vyplnění příkazových bloků.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dotací a vztahů k státnímu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pro obce z rozpočtu kraje;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zprostředkování průtokových dotací ze státního rozpočtu;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rozpis a zasílání příspěvku na výkon státní správy;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souhrnné podklady pro finanční vypořádání.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4881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15351" y="361436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6338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632254" y="1833194"/>
            <a:ext cx="111157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podpory zdraví a rozvoje zdravotních služeb v Ústeckém kraji </a:t>
            </a: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na období 2023 – 2033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nové dotační programy na podporu příchodu zdravotnických pracovníků (lékařů a sester)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cesta od střední školy až k poskytování zdravotních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Stipendia –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Sesterská povolání – pro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sestry až 250 tis. Kč – lékaři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 zubní lékaři 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až 500 tis.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sítě akreditovaných poskytovatelů ZS 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získání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nebo obnova </a:t>
            </a:r>
            <a:r>
              <a:rPr lang="cs-CZ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akreditac</a:t>
            </a:r>
            <a:endParaRPr lang="cs-CZ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vzdělávání budoucích praktických lékařů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dotace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na náklady akreditovaného poskytovatele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ve výši 25 000 Kč na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každý kalendářní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dostupnosti zdravotních služeb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vzniku a zvýšení kapacity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 primární péči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příchodu lékařů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(nový poskytovatel zdravotních služeb)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všeobecný praktický lékař, pediatr nebo praktický lékař pro děti a dorost, zubní lékař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až 1.300.000,- Kč při poskytování zdravotní služby na území obce do 20 tis. obyvatel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při získání motivačního benefitu ze strany obce může být dotace navýšena až o 200 tis.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zvýšení/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posílení kapacity stávajícího poskytovatele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až 300.000,- Kč ročně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rozšíření místní dostupnosti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až 200.000,- Kč ročně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4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2216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632254" y="1833194"/>
            <a:ext cx="11115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Další dotační programy</a:t>
            </a: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Vybrané služby zdravotní péče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zajištění kapacit zdravotních služeb v rámci programů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hospicové a paliativní péče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(provozní výdaje, materiální a technické vybavení),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intervenční programy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oblasti prevence sexuálně přenosných chorob,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programy léčby osob závislých na drogách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 ostatních návykových látkách a akutně intoxikovaných</a:t>
            </a:r>
            <a:endParaRPr lang="pl-PL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Lékařské a zdravotnické vzdělávací akce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oborově významná, ověřená a případně pravidelně opakující se projekt/akce, která svým charakterem naplňuje nadregionální či regionální významnost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léčebné rehabilitace a rehabilitačních pobyt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 děti a dospělé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se vzácným onemocněním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onkologickým onemocněním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anebo jiným tělesným, mentálním či kombinovaným postižením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 pokud je přiznám příspěvek na péči ve III. a IV. stupni postižení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realizované na doporučení všeobecného praktického lékaře, pediatra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(praktického lékaře pro děti a dorost) anebo ambulantního specialisty </a:t>
            </a: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nad rámec </a:t>
            </a:r>
            <a:r>
              <a:rPr lang="cs-CZ" u="sng">
                <a:solidFill>
                  <a:srgbClr val="010FFF"/>
                </a:solidFill>
                <a:latin typeface="Century Gothic" panose="020B0502020202020204" pitchFamily="34" charset="0"/>
              </a:rPr>
              <a:t>úhrad zdravotního pojištění</a:t>
            </a:r>
            <a:endParaRPr lang="cs-CZ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9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5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802" y="696515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713063" y="1520726"/>
            <a:ext cx="108551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Krajská zdravotní – Nemocnice Most a Chomutov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 každou nemocnici Krajské zdravotní máme vypracovaný generel rozvoje</a:t>
            </a:r>
          </a:p>
          <a:p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generel Nemocnice Most určuje ve třech etapách cílový stav areálu a budoucí péče jako celku v roce 2047, generel Nemocnice Chomutov pak také určuje ve třech etapách cílový stav areálu a budoucí péče jako celku v roce 2040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Most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- prioritní je v následujících letech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výstavba nového urgentního příjmu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zásadně urychluje a zkvalitňuje péči o pacienty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- prioritní je v následujících letech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výstavba nového pavilonu chirurgických oborů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 což zásadně urychluje a zkvalitňuje péči o pacienty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Most i Chomutov patří do sítě 120 urgentních příjmů v celé ČR dle vyhlášky ministerstva zdravotnictví – ta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prioritizuje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nemocnice dle jejich důležitosti z pohledu strategického rozvoje nemocniční péče v ČR (všechny nemocnice Krajské zdravotní mají své urgentní příjmy zařazené mezi prioritní)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roce 2024 budou probíhat práce na projektových dokumentacích výše uvedených strategických záměrů.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1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708492" y="346652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 -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1048" y="803790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24560" y="359478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538293" y="1690688"/>
            <a:ext cx="551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Nemocnice Most  </a:t>
            </a:r>
          </a:p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1. Etapa rozvoje - Urgentní příjem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D18B92-FC85-4E87-A6D3-D34FAE998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1853"/>
            <a:ext cx="5001157" cy="22803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99C303-A434-4597-BA8A-5C14213A8DD4}"/>
              </a:ext>
            </a:extLst>
          </p:cNvPr>
          <p:cNvSpPr txBox="1"/>
          <p:nvPr/>
        </p:nvSpPr>
        <p:spPr>
          <a:xfrm>
            <a:off x="581047" y="2473845"/>
            <a:ext cx="533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současné době je dokončena studie a probíhá zpracování projektové dokumentace pro vydání stavebního povolení.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707735F-A99E-4CC9-87DD-C2E6877F26A9}"/>
              </a:ext>
            </a:extLst>
          </p:cNvPr>
          <p:cNvSpPr/>
          <p:nvPr/>
        </p:nvSpPr>
        <p:spPr>
          <a:xfrm rot="2690803">
            <a:off x="1635645" y="4059632"/>
            <a:ext cx="1961525" cy="1494344"/>
          </a:xfrm>
          <a:prstGeom prst="ellipse">
            <a:avLst/>
          </a:prstGeom>
          <a:noFill/>
          <a:ln>
            <a:solidFill>
              <a:srgbClr val="00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532AA6A-E62C-B51C-9617-3C605FEEFD8F}"/>
              </a:ext>
            </a:extLst>
          </p:cNvPr>
          <p:cNvSpPr txBox="1"/>
          <p:nvPr/>
        </p:nvSpPr>
        <p:spPr>
          <a:xfrm>
            <a:off x="6053245" y="1566864"/>
            <a:ext cx="555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Nemocnice Chomutov  </a:t>
            </a:r>
          </a:p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Urgentní příjem – </a:t>
            </a:r>
            <a:r>
              <a:rPr lang="cs-CZ" sz="24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hotovo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AE2DF02-F429-490C-9702-5467E25A92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131" b="25049"/>
          <a:stretch/>
        </p:blipFill>
        <p:spPr>
          <a:xfrm>
            <a:off x="7838933" y="4135772"/>
            <a:ext cx="4406196" cy="272222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4A76F9-D643-2B67-DF26-AEB11D447AB8}"/>
              </a:ext>
            </a:extLst>
          </p:cNvPr>
          <p:cNvSpPr txBox="1"/>
          <p:nvPr/>
        </p:nvSpPr>
        <p:spPr>
          <a:xfrm>
            <a:off x="6095999" y="2336481"/>
            <a:ext cx="5967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Započata studie pavilonu chirurgických oborů: dojde k rozšíření a modernizaci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předávací stanice tepla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(106),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rozšíření parkovacích ploch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,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 nový heliport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(108) a zejm.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nový chirurgický pavilon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(1/1):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Radiodiagnostickým pracovištěm, ambulancemi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Chirurgickým oddělením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Ortopedickým oddělením 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3AF2BFB-BCB3-4445-B7CB-D1303214F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128" y="5135218"/>
            <a:ext cx="5246970" cy="17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BC5A-DC55-E952-FC03-E9F851FF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16B05-7F6E-A2BD-1A26-1DA9B5BB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2D4FFCA-C064-8A5D-5FBA-DCC0C72C1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E0B0E6-7593-A529-7E36-CCD64F1026E1}"/>
              </a:ext>
            </a:extLst>
          </p:cNvPr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E97E0-3F46-64CF-688C-9831D91A5878}"/>
              </a:ext>
            </a:extLst>
          </p:cNvPr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8FF3A7-6A6E-83B7-EECC-7A56D51E510B}"/>
              </a:ext>
            </a:extLst>
          </p:cNvPr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F6032B-A8C7-6E46-489C-DA435C331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66095"/>
            <a:ext cx="5182049" cy="43529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BBEE0A-F392-4782-3A85-4B41FB455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51" y="2008601"/>
            <a:ext cx="5182049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1828989"/>
            <a:ext cx="1086201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Duševní zdraví dětí v Ústeckém kraji</a:t>
            </a: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33 % Dětí vykazuje symptomy úzkosti,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11,5 %  těžké deprese,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34 % sebepoškozování dívek v posledním roce. </a:t>
            </a: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18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Mgr. Dita Henzlová</a:t>
            </a:r>
            <a:endParaRPr lang="cs-CZ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Odbor školství mládeže a tělovýchovy</a:t>
            </a:r>
            <a:endParaRPr lang="cs-CZ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</a:endParaRP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krajská školská koordinátorka prevence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Tel.:  +420 475 657 299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</a:rPr>
              <a:t>e-mail: </a:t>
            </a:r>
            <a:r>
              <a:rPr lang="cs-CZ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4"/>
              </a:rPr>
              <a:t>henzlova.d@kr-ustecky.cz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</a:p>
          <a:p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</a:t>
            </a:r>
          </a:p>
          <a:p>
            <a:pPr fontAlgn="base">
              <a:buSzPts val="1000"/>
              <a:tabLst>
                <a:tab pos="457200" algn="l"/>
              </a:tabLst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Sport II 2024 (7 mil.) </a:t>
            </a:r>
          </a:p>
          <a:p>
            <a:pPr fontAlgn="base">
              <a:buSzPts val="1000"/>
              <a:tabLst>
                <a:tab pos="457200" algn="l"/>
              </a:tabLst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- vyhlášení 27.2.2024</a:t>
            </a:r>
          </a:p>
          <a:p>
            <a:pPr fontAlgn="base">
              <a:buSzPts val="1000"/>
              <a:tabLst>
                <a:tab pos="457200" algn="l"/>
              </a:tabLst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- podání žádostí do 27. 3. 2024</a:t>
            </a:r>
          </a:p>
          <a:p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2816153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1064" y="785543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724535"/>
            <a:ext cx="10862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Kotlíkové dotace 6. výzva ÚK – pro nízkopříjmové domácnosti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ukončení příjmu žádostí 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31. srpna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výměna kotlů na tuhá paliva 1. a 2. emisní třídy 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„Podpora začínajících podnikatelů v Ústeckém kraji pro rok 2024“ –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pouze pro OSVČ</a:t>
            </a:r>
          </a:p>
          <a:p>
            <a:pPr marL="712788" indent="-268288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  - 23. dubna 2024, příjem žádostí od 27. května 2024</a:t>
            </a:r>
          </a:p>
          <a:p>
            <a:pPr lvl="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</a:t>
            </a:r>
            <a:r>
              <a:rPr lang="cs-CZ" sz="16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Operačního programu Spravedlivá transformace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budou prostřednictvím kraje poskytovány vouchery na „</a:t>
            </a:r>
            <a:r>
              <a:rPr lang="cs-CZ" sz="16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Zastřešující projekty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“  </a:t>
            </a:r>
          </a:p>
          <a:p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1. „Příprava projektů pro veřejný sektor“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sz="1600" b="1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 červen 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Oprávněný žadatel: obec, dobrovolný svazek obcí, příspěvkové organizace zřízené ÚSC, obchodní společnost ve 100% vlastnictví ÚSC</a:t>
            </a:r>
          </a:p>
          <a:p>
            <a:pPr lvl="0"/>
            <a:endParaRPr lang="cs-CZ" sz="1600" b="1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2. „Vouchery pro podnikatele“  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3 dotační programy pro MSP: </a:t>
            </a:r>
          </a:p>
          <a:p>
            <a:pPr marL="450850" lvl="0" indent="-952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Voucher pro rozvoj podnikání (alokace: 100 186 915,- Kč)</a:t>
            </a:r>
          </a:p>
          <a:p>
            <a:pPr marL="801688" lvl="0" indent="-436563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Digitální voucher (alokace: 20 000 000,- Kč )</a:t>
            </a:r>
          </a:p>
          <a:p>
            <a:pPr marL="801688" lvl="0" indent="-436563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Inovační voucher (alokace: 20 000 000,- Kč) – pozastaven – požadované dotace překročily alokaci</a:t>
            </a:r>
          </a:p>
          <a:p>
            <a:pPr marL="365125" lvl="0"/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do</a:t>
            </a: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 30. 9. 2024</a:t>
            </a:r>
          </a:p>
          <a:p>
            <a:pPr lvl="0"/>
            <a:endParaRPr lang="cs-CZ" sz="1600" b="1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712788" indent="-268288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377436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8663" y="826790"/>
            <a:ext cx="110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 výzev Operačního programu Spravedlivá transformace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8663" y="1536954"/>
            <a:ext cx="1137073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20. VÝZVA – ŘEMESLNÉ INKUBÁTORY V ÚK	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29.11.2023 - 31.12.2024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dirty="0">
                <a:solidFill>
                  <a:srgbClr val="0563C1"/>
                </a:solidFill>
                <a:latin typeface="Century Gothic" panose="020B0502020202020204" pitchFamily="34" charset="0"/>
                <a:hlinkClick r:id="rId3"/>
              </a:rPr>
              <a:t>https://opst.cz/dotace/20-vyzva/</a:t>
            </a:r>
            <a:r>
              <a:rPr lang="cs-CZ" dirty="0">
                <a:solidFill>
                  <a:srgbClr val="0563C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23. VÝZVA – KONCEPCE A PŘÍPRAVA PROJEKTŮ 	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31.05.2023 - 30.06.2024 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hlinkClick r:id="rId4"/>
              </a:rPr>
              <a:t>https://opst.cz/dotace/23-vyzva/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 lvl="0"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26. VÝZVA – PŘÍRODA A KRAJINA V ÚSTECKÉM KRAJI	</a:t>
            </a:r>
          </a:p>
          <a:p>
            <a:pPr lvl="0"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16.06.2023 - 30.06.2024 </a:t>
            </a:r>
          </a:p>
          <a:p>
            <a:pPr lvl="0"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hlinkClick r:id="rId5"/>
              </a:rPr>
              <a:t>https://opst.cz/dotace/26-vyzva/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29. VÝZVA – INFRASTRUKTURA V ÚSTECKÉM KRAJI	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27.06.2023 - 30.06.2025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hlinkClick r:id="rId6"/>
              </a:rPr>
              <a:t>https://opst.cz/dotace/29-vyzva/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ts val="1200"/>
              </a:spcBef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40. VÝZVA – VEŘEJNÉ SLUŽBY, KULTURA, SPORT, REKREACE – ÚSTECKÝ KRAJ	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dirty="0">
                <a:solidFill>
                  <a:srgbClr val="000DFF"/>
                </a:solidFill>
                <a:latin typeface="Century Gothic" panose="020B0502020202020204" pitchFamily="34" charset="0"/>
              </a:rPr>
              <a:t>11.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10.2023 - 31.12.2024 </a:t>
            </a:r>
          </a:p>
          <a:p>
            <a:pPr>
              <a:tabLst>
                <a:tab pos="2151063" algn="l"/>
                <a:tab pos="7000875" algn="l"/>
              </a:tabLst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o výzvě: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  <a:hlinkClick r:id="rId7"/>
              </a:rPr>
              <a:t>https://opst.cz/dotace/40-vyzva/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  <a:endParaRPr lang="cs-CZ" sz="1900" b="1" dirty="0">
              <a:solidFill>
                <a:srgbClr val="000D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1188288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8663" y="1536954"/>
            <a:ext cx="11370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51063" algn="l"/>
                <a:tab pos="6819900" algn="l"/>
              </a:tabLst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50. VÝZVA - POSÍLENÍ SOCIÁLNÍ STABILITY V ÚK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(v přípravě)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Poskytovatel: 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Ministerstvo životního prostředí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Alokace: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 400 mil. Kč, míra podpory: max. 85 %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Příjem žádostí: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04 – 12/2024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Ukončení realizace: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 4.Q. 202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Oprávnění žadatelé: </a:t>
            </a:r>
          </a:p>
          <a:p>
            <a:pPr>
              <a:tabLst>
                <a:tab pos="2151063" algn="l"/>
                <a:tab pos="6819900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obce s indexem sociálního vyloučení min. 10</a:t>
            </a:r>
          </a:p>
          <a:p>
            <a:pPr marL="714375" lvl="1" indent="-361950">
              <a:buFont typeface="Wingdings" panose="05000000000000000000" pitchFamily="2" charset="2"/>
              <a:buChar char="Ø"/>
              <a:tabLst>
                <a:tab pos="2598738" algn="l"/>
              </a:tabLst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personální kapacita - soc. pracovníci na školách, preventisté - volnočasové aktivity pro děti a mládež na veř. prostranstvích v obci </a:t>
            </a:r>
          </a:p>
          <a:p>
            <a:pPr marL="85725">
              <a:tabLst>
                <a:tab pos="2598738" algn="l"/>
              </a:tabLst>
            </a:pPr>
            <a:r>
              <a:rPr lang="cs-CZ" sz="19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ZŠ, SŠ (a jejich zřizovatelé), MAS</a:t>
            </a:r>
          </a:p>
          <a:p>
            <a:pPr marL="714375" lvl="1" indent="-361950">
              <a:buFont typeface="Wingdings" panose="05000000000000000000" pitchFamily="2" charset="2"/>
              <a:buChar char="Ø"/>
              <a:tabLst>
                <a:tab pos="2598738" algn="l"/>
              </a:tabLst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tvorba kolektivů - mimoškolní vícedenní preventivní pobyty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27A48B-E118-3153-7576-235B64F2B5F0}"/>
              </a:ext>
            </a:extLst>
          </p:cNvPr>
          <p:cNvSpPr txBox="1"/>
          <p:nvPr/>
        </p:nvSpPr>
        <p:spPr>
          <a:xfrm>
            <a:off x="588663" y="826790"/>
            <a:ext cx="110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 výzev Operačního programu Spravedlivá transformace</a:t>
            </a:r>
          </a:p>
        </p:txBody>
      </p:sp>
    </p:spTree>
    <p:extLst>
      <p:ext uri="{BB962C8B-B14F-4D97-AF65-F5344CB8AC3E}">
        <p14:creationId xmlns:p14="http://schemas.microsoft.com/office/powerpoint/2010/main" val="294933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Úvodní slovo hejtmana Ústeckého kraje Ing. Jana Schillera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2960782"/>
            <a:ext cx="10862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legislativy, krizového řízení, informačních technologií, DCUK, ICUK, vnějších a zahraničních vztahů, zásady územního rozvoje;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předseda Bezpečnostní rady Ústeckého kraje a Krizového štábu Ústeckého kraje.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208361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 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Strategický projekt z Operačního programu Spravedlivá transformace, dotace 952 mil. Kč, celkové náklady 1, 119 mld.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Revitalizace bývalé SŠ v Ústí nad Labem – návrh z mezinárodní architektonické soutěže</a:t>
            </a:r>
          </a:p>
          <a:p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Chytrá data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– kraj jako lídr v oblasti otevřených dat veřejné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správy a jejich vizualizace a využívání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Inovativní kraj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– podpora firem, které přispějí k růstu HDP 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v kraji a vytvoření znalostně náročných míst 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Zelený kraj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– energetický management pro veřejnou i soukromou sféru</a:t>
            </a:r>
          </a:p>
          <a:p>
            <a:pPr marL="342900" indent="-342900">
              <a:buFont typeface="Century Gothic" panose="020B0502020202020204" pitchFamily="34" charset="0"/>
              <a:buChar char="#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Kraj pro lepší život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– lepší nakládání s krajinou a se sídly, 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      plánování krajiny, urbanismus, architektura veřejného prostoru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rchitektonickou soutěž vyhrál ateliér mh architects z Prahy">
            <a:extLst>
              <a:ext uri="{FF2B5EF4-FFF2-40B4-BE49-F238E27FC236}">
                <a16:creationId xmlns:a16="http://schemas.microsoft.com/office/drawing/2014/main" id="{C4DF8EE9-712A-410A-92FA-8A76327A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03" y="4111027"/>
            <a:ext cx="4446227" cy="24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85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3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6055" y="1035396"/>
            <a:ext cx="1132572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Energetické centrum Ústeckého kraje, </a:t>
            </a:r>
            <a:r>
              <a:rPr lang="cs-CZ" sz="2800" b="1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. - pro města a obce</a:t>
            </a:r>
          </a:p>
          <a:p>
            <a:pPr lvl="0"/>
            <a:endParaRPr lang="cs-CZ" sz="28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síť veřejných energetiků</a:t>
            </a:r>
            <a:endParaRPr lang="cs-CZ" sz="1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sběr dat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úvodní data 54/70 obcí/měst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krajský energetický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Louny, Žatec, Peruc, Račetice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Louny, Žatec, Dobroměřice, Blatno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screeningy potenciálu OZE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Blatno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studie proveditelnosti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energetická společenství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edukace – semináře, workshopy</a:t>
            </a:r>
          </a:p>
          <a:p>
            <a:pPr lvl="1"/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https://www.ecuk.cz/kalendar-akci-2024/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0BAF16-0300-DF33-F78C-E2B39F05A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918" y="1822617"/>
            <a:ext cx="5444903" cy="469877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02537A-BAA0-1700-1F9C-1A860D3531FA}"/>
              </a:ext>
            </a:extLst>
          </p:cNvPr>
          <p:cNvSpPr txBox="1"/>
          <p:nvPr/>
        </p:nvSpPr>
        <p:spPr>
          <a:xfrm>
            <a:off x="9702347" y="3373564"/>
            <a:ext cx="159352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Zuzana Benediktová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benediktova@ecuk.cz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777 930 343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49B530-5250-9B48-977B-009C966C4505}"/>
              </a:ext>
            </a:extLst>
          </p:cNvPr>
          <p:cNvSpPr txBox="1"/>
          <p:nvPr/>
        </p:nvSpPr>
        <p:spPr>
          <a:xfrm>
            <a:off x="9418622" y="5268606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Radek Krůta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kruta@ecuk.cz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771 229 207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23FD17A-FC0C-0C8F-AB54-83577711647E}"/>
              </a:ext>
            </a:extLst>
          </p:cNvPr>
          <p:cNvSpPr txBox="1"/>
          <p:nvPr/>
        </p:nvSpPr>
        <p:spPr>
          <a:xfrm>
            <a:off x="7619091" y="5887291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Pavel Novák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novak@ecuk.cz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777 696 644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D24686-18A9-F4F2-C819-958F8482CFE2}"/>
              </a:ext>
            </a:extLst>
          </p:cNvPr>
          <p:cNvSpPr txBox="1"/>
          <p:nvPr/>
        </p:nvSpPr>
        <p:spPr>
          <a:xfrm>
            <a:off x="6222680" y="3750524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Mgr. Michaela Burdová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burdova@ecuk.cz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725 763 864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C14395-B281-1E15-4AF6-75929B51ACF3}"/>
              </a:ext>
            </a:extLst>
          </p:cNvPr>
          <p:cNvSpPr txBox="1"/>
          <p:nvPr/>
        </p:nvSpPr>
        <p:spPr>
          <a:xfrm>
            <a:off x="7449666" y="3136393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Tomáš Myslivec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myslivec@ecuk.cz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771 131 676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76899BF-3075-A9BC-A466-74CD16EF726F}"/>
              </a:ext>
            </a:extLst>
          </p:cNvPr>
          <p:cNvSpPr txBox="1"/>
          <p:nvPr/>
        </p:nvSpPr>
        <p:spPr>
          <a:xfrm>
            <a:off x="8882389" y="2417392"/>
            <a:ext cx="143272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František Jakub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jakub@ecuk.cz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tel: 603 525 907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C1FD21-16FF-B3B8-27B5-C526C997EC42}"/>
              </a:ext>
            </a:extLst>
          </p:cNvPr>
          <p:cNvSpPr txBox="1"/>
          <p:nvPr/>
        </p:nvSpPr>
        <p:spPr>
          <a:xfrm>
            <a:off x="6072659" y="4895851"/>
            <a:ext cx="15827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solidFill>
                  <a:srgbClr val="1B27FF"/>
                </a:solidFill>
              </a:rPr>
              <a:t>Ing. Iva Brettschneiderová</a:t>
            </a:r>
          </a:p>
          <a:p>
            <a:pPr algn="ctr"/>
            <a:r>
              <a:rPr lang="cs-CZ" sz="1000" i="1" dirty="0">
                <a:solidFill>
                  <a:srgbClr val="1B27FF"/>
                </a:solidFill>
              </a:rPr>
              <a:t>od 1.5.2024</a:t>
            </a:r>
          </a:p>
        </p:txBody>
      </p:sp>
    </p:spTree>
    <p:extLst>
      <p:ext uri="{BB962C8B-B14F-4D97-AF65-F5344CB8AC3E}">
        <p14:creationId xmlns:p14="http://schemas.microsoft.com/office/powerpoint/2010/main" val="1944482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13303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22733"/>
            <a:ext cx="43578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/>
              </a:rPr>
              <a:t>  Den s Ústeckým krajem – okres Louny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649" y="805327"/>
            <a:ext cx="77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entury Gothic" panose="020B0502020202020204" pitchFamily="34" charset="0"/>
                <a:cs typeface="Calibri" panose="020F0502020204030204" pitchFamily="34" charset="0"/>
              </a:rPr>
              <a:t>Stav silnic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22733"/>
            <a:ext cx="43578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/>
              </a:rPr>
              <a:t>19. března 2024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95135" y="838018"/>
            <a:ext cx="8790531" cy="19697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>
                <a:solidFill>
                  <a:srgbClr val="000DFF"/>
                </a:solidFill>
                <a:latin typeface="Century Gothic" panose="020B0502020202020204" pitchFamily="34" charset="0"/>
              </a:rPr>
              <a:t>Celkem je v ÚK 3 653 km silnic (900 km II. třídy a 2 752 km III. třídy)</a:t>
            </a:r>
          </a:p>
          <a:p>
            <a:endParaRPr lang="cs-CZ" sz="1600" b="1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Děčín – 552 km (142 km II. třídy a 399 km III. třídy, provoz SUS Děčín)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/>
              </a:rPr>
              <a:t>Chomutov – 541 km (139 km II. třídy a 412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DFF"/>
                </a:solidFill>
                <a:latin typeface="Century Gothic"/>
              </a:rPr>
              <a:t>Louny – 816 km (219 km II. třídy a 597 km III. třídy, provoz SUS Louny)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Litoměřice – 866 km (215 km II. třídy a 651 km III. třídy, provoz SUS Litoměřice)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Most – 207 km (43 km II. třídy a 164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Teplice – 336 km (63 km II. třídy a 273 km III. třídy, provoz SUS Ústí nad Labem)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Ústí nad Labem – 324 km (86 km II. třídy a 238 km III. třídy, provoz SUS Ústí nad Labem)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31835" y="3107629"/>
            <a:ext cx="6136849" cy="2846933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400" b="1" u="sng" dirty="0">
                <a:solidFill>
                  <a:srgbClr val="000DFF"/>
                </a:solidFill>
                <a:latin typeface="Century Gothic"/>
              </a:rPr>
              <a:t>Plánované opravy živičných povrchů v okrese Louny v r. 2024</a:t>
            </a:r>
          </a:p>
          <a:p>
            <a:endParaRPr lang="cs-CZ" sz="1400" b="1" u="sng" dirty="0">
              <a:solidFill>
                <a:srgbClr val="000DFF"/>
              </a:solidFill>
              <a:latin typeface="Century Gothic"/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II/239                             Peruc, oprava živičného povrchu                          6, 8 mil. Kč</a:t>
            </a:r>
            <a:endParaRPr lang="cs-CZ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III/22710                       Deštnice, oprava živičného povrchu                    13,2 mil. Kč</a:t>
            </a:r>
            <a:endParaRPr lang="cs-CZ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III/2391,  III/2395        Radonice - Pátek, oprava živičného povrchu        7,3 mil. Kč </a:t>
            </a:r>
            <a:endParaRPr lang="cs-CZ" sz="1400" dirty="0">
              <a:ea typeface="Calibri"/>
              <a:cs typeface="Calibri"/>
            </a:endParaRPr>
          </a:p>
          <a:p>
            <a:pPr lvl="0"/>
            <a:endParaRPr lang="cs-CZ" sz="1400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r>
              <a:rPr lang="cs-CZ" sz="1400" b="1" u="sng" dirty="0">
                <a:solidFill>
                  <a:srgbClr val="000DFF"/>
                </a:solidFill>
                <a:latin typeface="Century Gothic"/>
              </a:rPr>
              <a:t>Plánované stavební opravy v okrese Louny v r. 2024</a:t>
            </a:r>
          </a:p>
          <a:p>
            <a:pPr lvl="0"/>
            <a:endParaRPr lang="cs-CZ" sz="1100" dirty="0">
              <a:solidFill>
                <a:srgbClr val="000DFF"/>
              </a:solidFill>
              <a:latin typeface="Century Gothic" panose="020B0502020202020204" pitchFamily="34" charset="0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III/22713 Želeč            oprava mostu </a:t>
            </a:r>
            <a:r>
              <a:rPr lang="cs-CZ" sz="1400" dirty="0" err="1">
                <a:solidFill>
                  <a:srgbClr val="000DFF"/>
                </a:solidFill>
                <a:ea typeface="+mn-lt"/>
                <a:cs typeface="+mn-lt"/>
              </a:rPr>
              <a:t>ev.č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. 22713-3                             8,7 mil. Kč</a:t>
            </a:r>
            <a:endParaRPr lang="cs-CZ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III/22717 Lhota           oprava mostu </a:t>
            </a:r>
            <a:r>
              <a:rPr lang="cs-CZ" sz="1400" dirty="0" err="1">
                <a:solidFill>
                  <a:srgbClr val="000DFF"/>
                </a:solidFill>
                <a:ea typeface="+mn-lt"/>
                <a:cs typeface="+mn-lt"/>
              </a:rPr>
              <a:t>ev.č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. 22717-1                             6,5 mil. Kč</a:t>
            </a:r>
            <a:endParaRPr lang="cs-CZ" sz="1400" dirty="0">
              <a:ea typeface="Calibri"/>
              <a:cs typeface="Calibri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III/22925 Konětopy    rekonstrukce mostu </a:t>
            </a:r>
            <a:r>
              <a:rPr lang="cs-CZ" sz="1400" dirty="0" err="1">
                <a:solidFill>
                  <a:srgbClr val="000DFF"/>
                </a:solidFill>
                <a:ea typeface="+mn-lt"/>
                <a:cs typeface="+mn-lt"/>
              </a:rPr>
              <a:t>ev.č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. 22925-4  </a:t>
            </a:r>
            <a:r>
              <a:rPr lang="cs-CZ" sz="1400" dirty="0">
                <a:solidFill>
                  <a:srgbClr val="000000"/>
                </a:solidFill>
                <a:ea typeface="+mn-lt"/>
                <a:cs typeface="+mn-lt"/>
              </a:rPr>
              <a:t> 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     6 mil. Kč</a:t>
            </a: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II/221 Malá  </a:t>
            </a:r>
            <a:r>
              <a:rPr lang="cs-CZ" sz="1400" dirty="0" err="1">
                <a:solidFill>
                  <a:srgbClr val="000DFF"/>
                </a:solidFill>
                <a:ea typeface="+mn-lt"/>
                <a:cs typeface="+mn-lt"/>
              </a:rPr>
              <a:t>Černoc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   rekonstrukce mostu </a:t>
            </a:r>
            <a:r>
              <a:rPr lang="cs-CZ" sz="1400" dirty="0" err="1">
                <a:solidFill>
                  <a:srgbClr val="000DFF"/>
                </a:solidFill>
                <a:ea typeface="+mn-lt"/>
                <a:cs typeface="+mn-lt"/>
              </a:rPr>
              <a:t>ev.č</a:t>
            </a:r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. 221-004                  5,5,mil. Kč </a:t>
            </a:r>
            <a:endParaRPr lang="cs-CZ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000DFF"/>
                </a:solidFill>
                <a:ea typeface="+mn-lt"/>
                <a:cs typeface="+mn-lt"/>
              </a:rPr>
              <a:t> </a:t>
            </a:r>
            <a:r>
              <a:rPr lang="cs-CZ" sz="1400" dirty="0">
                <a:solidFill>
                  <a:srgbClr val="000000"/>
                </a:solidFill>
                <a:ea typeface="+mn-lt"/>
                <a:cs typeface="+mn-lt"/>
              </a:rPr>
              <a:t>   </a:t>
            </a:r>
            <a:endParaRPr lang="cs-CZ" sz="1400" dirty="0">
              <a:ea typeface="Calibri"/>
              <a:cs typeface="Calibri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58C8785-5FF6-4F17-92CA-8CFD3BDFC1A3}"/>
              </a:ext>
            </a:extLst>
          </p:cNvPr>
          <p:cNvGraphicFramePr>
            <a:graphicFrameLocks/>
          </p:cNvGraphicFramePr>
          <p:nvPr/>
        </p:nvGraphicFramePr>
        <p:xfrm>
          <a:off x="86582" y="3315698"/>
          <a:ext cx="5371538" cy="317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ál 7">
            <a:extLst>
              <a:ext uri="{FF2B5EF4-FFF2-40B4-BE49-F238E27FC236}">
                <a16:creationId xmlns:a16="http://schemas.microsoft.com/office/drawing/2014/main" id="{E56A488C-5F1C-A31A-C3B8-3F0DE029FFF5}"/>
              </a:ext>
            </a:extLst>
          </p:cNvPr>
          <p:cNvSpPr/>
          <p:nvPr/>
        </p:nvSpPr>
        <p:spPr>
          <a:xfrm>
            <a:off x="2100686" y="3563629"/>
            <a:ext cx="537329" cy="275780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541B07-7874-CAE8-6934-F6026F90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3" y="781825"/>
            <a:ext cx="2899426" cy="25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3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591" y="826626"/>
            <a:ext cx="95146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Dopravní obslužnost v rámci Dopravy Ústeckého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DÚKmobil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blíže lidem: prezentace ve školách, na náměstích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Zintenzivnění propagace Mobilní aplikace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DÚKapka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(jednotlivé i časové jízdenky, vyhledavač spojení,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o výlukách), Facebook a Instagram DÚK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Příprava nákupu jízdenek přes celostátní systém IDOS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Platby platební kartou ve všech zelených autobusech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12/2024 na lince U52 Žatec-Louny-Lovosice-Ústí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n.L.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zaveden v pracovních dnech celodenní interval 120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12/2023 nová linka 415 Kadaň-Nové Sedlo-Libočany-Žatec-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Holedeček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-Měcholupy-Deštnice-Praha, tarif DÚK+PID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Od 12/2023 nová linka 305 Karlovy Vary-Lubenec-Černčice-Praha, tarif DÚK+PID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Snaha tarifně zaintegrovat MHD v Lounech a Žatci do DÚK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 roce 2024 velké množství výluk autobusových linek v souvislosti s uzavírkami silnic všech tříd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66" y="2134186"/>
            <a:ext cx="1668574" cy="29663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96" y="3009592"/>
            <a:ext cx="1540960" cy="27628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4413844"/>
            <a:ext cx="663254" cy="6632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2026861"/>
            <a:ext cx="709999" cy="70999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37" y="5915900"/>
            <a:ext cx="1651087" cy="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1B9C5C26-DA09-8BA4-B398-68E609C30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6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863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10FFF"/>
                </a:solidFill>
                <a:latin typeface="Century Gothic" panose="020B0502020202020204" pitchFamily="34" charset="0"/>
              </a:rPr>
              <a:t>Inovační centrum Ústeckého kraje, z. 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131711"/>
            <a:ext cx="10862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 firmy: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Programy a služby pro inovativní firmy (inkubační programy, program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Platinn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, Inovační vouchery ÚK).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 v oblasti zavádění inovací, financování projektů, komercializace výsledků a další</a:t>
            </a:r>
          </a:p>
          <a:p>
            <a:pPr lvl="2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 města: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Monitoring dotačních výzev (zahraničních i tuzemských)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Developing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 projektů (např. komunikace se zahraničním konsorciem, zakládání vhodných partnerských konsorcií, „spojka“ mezi obcemi/městy a institucemi vyhlašující výzvy)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Propojování s relevantními subjekty na základě potřeb měst a obcí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297723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Zástupný symbol pro obsah 3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TextovéPole 4"/>
          <p:cNvSpPr/>
          <p:nvPr/>
        </p:nvSpPr>
        <p:spPr>
          <a:xfrm>
            <a:off x="632160" y="365040"/>
            <a:ext cx="43574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200" b="0" strike="noStrike" spc="-1" dirty="0">
                <a:solidFill>
                  <a:srgbClr val="010FFF"/>
                </a:solidFill>
                <a:latin typeface="Century Gothic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Louny</a:t>
            </a:r>
            <a:endParaRPr lang="cs-CZ" sz="1200" b="0" strike="noStrike" spc="-1" dirty="0">
              <a:latin typeface="Arial"/>
            </a:endParaRPr>
          </a:p>
        </p:txBody>
      </p:sp>
      <p:sp>
        <p:nvSpPr>
          <p:cNvPr id="96" name="TextovéPole 6"/>
          <p:cNvSpPr/>
          <p:nvPr/>
        </p:nvSpPr>
        <p:spPr>
          <a:xfrm>
            <a:off x="632160" y="1002240"/>
            <a:ext cx="1094400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400" b="0" strike="noStrike" spc="-1" dirty="0">
                <a:solidFill>
                  <a:srgbClr val="010FFF"/>
                </a:solidFill>
                <a:latin typeface="Century Gothic"/>
              </a:rPr>
              <a:t>Datové centrum Ústeckého kraje, p. o. </a:t>
            </a:r>
            <a:endParaRPr lang="cs-CZ" sz="4400" b="0" strike="noStrike" spc="-1" dirty="0">
              <a:latin typeface="Arial"/>
            </a:endParaRPr>
          </a:p>
        </p:txBody>
      </p:sp>
      <p:sp>
        <p:nvSpPr>
          <p:cNvPr id="97" name="TextovéPole 8"/>
          <p:cNvSpPr/>
          <p:nvPr/>
        </p:nvSpPr>
        <p:spPr>
          <a:xfrm>
            <a:off x="590760" y="2151302"/>
            <a:ext cx="10861560" cy="27168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Krajská </a:t>
            </a: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IoT</a:t>
            </a: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 síť </a:t>
            </a: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LoRaWAN</a:t>
            </a:r>
            <a:endParaRPr lang="cs-CZ" sz="3000" b="1" spc="-1" dirty="0">
              <a:solidFill>
                <a:srgbClr val="010FFF"/>
              </a:solidFill>
              <a:latin typeface="Century Gothic"/>
            </a:endParaRPr>
          </a:p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Přístup do CMS prostřednictvím Krajské zdravotní, a.s.</a:t>
            </a:r>
          </a:p>
          <a:p>
            <a:pPr marL="432000" lvl="1" indent="-21600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000" b="1" spc="-1" dirty="0" err="1">
                <a:solidFill>
                  <a:srgbClr val="010FFF"/>
                </a:solidFill>
                <a:latin typeface="Century Gothic"/>
              </a:rPr>
              <a:t>QRide</a:t>
            </a:r>
            <a:r>
              <a:rPr lang="cs-CZ" sz="3000" b="1" spc="-1" dirty="0">
                <a:solidFill>
                  <a:srgbClr val="010FFF"/>
                </a:solidFill>
                <a:latin typeface="Century Gothic"/>
              </a:rPr>
              <a:t> – zapojení dopravců na území kraje </a:t>
            </a:r>
          </a:p>
        </p:txBody>
      </p:sp>
      <p:sp>
        <p:nvSpPr>
          <p:cNvPr id="98" name="TextovéPole 9"/>
          <p:cNvSpPr/>
          <p:nvPr/>
        </p:nvSpPr>
        <p:spPr>
          <a:xfrm>
            <a:off x="7094880" y="365040"/>
            <a:ext cx="43574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sociálních věcí, bezpečnosti a sociálně vyloučených lokalit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Problematika sociálně vyloučených lokalit;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k přípravě zákona o podpoře </a:t>
            </a:r>
            <a:r>
              <a:rPr lang="cs-CZ" sz="3200" b="1">
                <a:solidFill>
                  <a:srgbClr val="010FFF"/>
                </a:solidFill>
                <a:latin typeface="Century Gothic" panose="020B0502020202020204" pitchFamily="34" charset="0"/>
              </a:rPr>
              <a:t>bydlení;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prevence kriminality.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</p:spTree>
    <p:extLst>
      <p:ext uri="{BB962C8B-B14F-4D97-AF65-F5344CB8AC3E}">
        <p14:creationId xmlns:p14="http://schemas.microsoft.com/office/powerpoint/2010/main" val="11325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1756267"/>
            <a:ext cx="10862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eko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–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agro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 oblastí v Ústeckém kraji na období let 2022 až 2025</a:t>
            </a:r>
            <a:endParaRPr lang="cs-CZ" sz="24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6,5 mil. Kč;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bylo přijato 164 žádostí, uspokojeno bude162 žadatelů v celkové výši cca 5,6 mil.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okresu Louny bylo podpořeno </a:t>
            </a: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19 žadatelů v celkovém objemu požadovaných finančních prostředků ve výši 634 tis.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v roce 2024 činila 2,4 mil. Kč, návrh k uspokojení všech žadatelů;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Louny 17 žadatelů v celkové výši 340 tis. Kč.</a:t>
            </a:r>
          </a:p>
          <a:p>
            <a:pPr lvl="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podporu vodního hospodářství v Ústeckém kraji na období 2018 – 2025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činila cca 35 mil. Kč (v jednání je její navýšení o cca 11,3 mil. Kč);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12 uznatelných žádostí, všichni žadatelé budou uspokojeni;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Louny byly podpořeny 2 projekty v celkové výši cca 7,7 mil.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informace za rok 2024 ještě nejsou k dispozici (alokace 36,2 mil. Kč).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4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podporu odpadového hospodářství obcí v Ústeckém kraji na období 2017 - 2025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cca 28 mil. Kč (schváleno navýšení o cca 13,5 mil. Kč);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73 žádostí, uspokojeno bude 59 žadatelů;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Louny bylo podpořeno 10 projektů v celkové výši 10,8 mil.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informace za rok 2024 ještě nejsou k dispozici (alokace 13,7 mil. Kč).</a:t>
            </a:r>
          </a:p>
          <a:p>
            <a:pPr lvl="0"/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ekologické výchovy, vzdělávání a osvěty (EVVO) na území Ústeckého kraje na období let 2022 až 2025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cca 3,3 mil. Kč (schváleno navýšení o cca 5,45 mil. Kč);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63 žádostí, uspokojeni byli všichni žadatelé;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Louny byl podpořeny 3 projekty v celkové výši 297 tis.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v roce 2024 činila 3 mil. Kč, obdržené žádosti ve výši 5,6 mil. Kč;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Louny žádný žadatel.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  <a:p>
            <a:pPr algn="r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Louny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3443" y="859691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19. března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74CA71-6B76-31B2-A476-E6906423B1BA}"/>
              </a:ext>
            </a:extLst>
          </p:cNvPr>
          <p:cNvSpPr txBox="1"/>
          <p:nvPr/>
        </p:nvSpPr>
        <p:spPr>
          <a:xfrm>
            <a:off x="673443" y="1708697"/>
            <a:ext cx="10862016" cy="503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Vyhlášené dotační programy - příjem žádostí už byl ukončen 12. 1. 2024: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na záchranu a obnovu kulturních památek Ústeckého kraje – 60 milionů Kč,</a:t>
            </a:r>
            <a:r>
              <a:rPr lang="cs-CZ" kern="100" dirty="0">
                <a:solidFill>
                  <a:srgbClr val="1B27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  <a:tab pos="457200" algn="l"/>
              </a:tabLst>
            </a:pPr>
            <a:r>
              <a:rPr lang="cs-CZ" sz="1800" kern="100" dirty="0">
                <a:solidFill>
                  <a:srgbClr val="1B27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135 přijatých žádostí, finanční požadavek dle přijatých žádostí 110,7 mil. 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na záchranu a obnovu drobných památek – 1 milion Kč,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kern="100" dirty="0">
                <a:solidFill>
                  <a:srgbClr val="1B27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13 přijatých žádostí, finanční požadavek dle přijatých žádostí 1,8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podpory regionální kulturní činnosti – 12 milionů Kč,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	150 přijatých žádostí, finanční požadavek dle přijatých žádostí 19,2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podpory aktivit stálých profesionálních divadelních souborů – 12 milionů Kč,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357188" algn="l"/>
              </a:tabLst>
            </a:pPr>
            <a:r>
              <a:rPr lang="cs-CZ" sz="1800" dirty="0">
                <a:solidFill>
                  <a:srgbClr val="010FFF"/>
                </a:solidFill>
                <a:latin typeface="Century Gothic" panose="020B0502020202020204" pitchFamily="34" charset="0"/>
              </a:rPr>
              <a:t>	4 přijaté žádosti, finanční požadavek dle přijatých žádostí 12,5 mil. Kč;</a:t>
            </a:r>
            <a:endParaRPr lang="cs-CZ" kern="100" dirty="0">
              <a:solidFill>
                <a:srgbClr val="1B27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 v oblasti památkové péče – Zlaté cimbuří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9875" algn="l"/>
              </a:tabLst>
            </a:pPr>
            <a:r>
              <a:rPr lang="cs-CZ" kern="100" dirty="0">
                <a:solidFill>
                  <a:srgbClr val="000D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Vyhlášení je plánované na konec března 2024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obnova kulturní památky;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1B27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příkladný přínos v oblasti péče o kulturní dědictví.</a:t>
            </a:r>
          </a:p>
        </p:txBody>
      </p:sp>
    </p:spTree>
    <p:extLst>
      <p:ext uri="{BB962C8B-B14F-4D97-AF65-F5344CB8AC3E}">
        <p14:creationId xmlns:p14="http://schemas.microsoft.com/office/powerpoint/2010/main" val="2191483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2013 –⁠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–⁠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–⁠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3680</Words>
  <Application>Microsoft Office PowerPoint</Application>
  <PresentationFormat>Širokoúhlá obrazovka</PresentationFormat>
  <Paragraphs>442</Paragraphs>
  <Slides>35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Pánková Pavlína</cp:lastModifiedBy>
  <cp:revision>21</cp:revision>
  <cp:lastPrinted>2024-02-05T13:36:17Z</cp:lastPrinted>
  <dcterms:created xsi:type="dcterms:W3CDTF">2023-01-12T13:43:47Z</dcterms:created>
  <dcterms:modified xsi:type="dcterms:W3CDTF">2024-03-18T11:50:23Z</dcterms:modified>
</cp:coreProperties>
</file>