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57" r:id="rId2"/>
    <p:sldId id="269" r:id="rId3"/>
    <p:sldId id="363" r:id="rId4"/>
    <p:sldId id="293" r:id="rId5"/>
    <p:sldId id="422" r:id="rId6"/>
    <p:sldId id="423" r:id="rId7"/>
    <p:sldId id="384" r:id="rId8"/>
    <p:sldId id="426" r:id="rId9"/>
    <p:sldId id="427" r:id="rId10"/>
    <p:sldId id="428" r:id="rId11"/>
    <p:sldId id="409" r:id="rId12"/>
    <p:sldId id="369" r:id="rId13"/>
    <p:sldId id="374" r:id="rId14"/>
    <p:sldId id="417" r:id="rId15"/>
    <p:sldId id="379" r:id="rId16"/>
    <p:sldId id="270" r:id="rId17"/>
    <p:sldId id="265" r:id="rId18"/>
    <p:sldId id="411" r:id="rId19"/>
    <p:sldId id="425" r:id="rId20"/>
    <p:sldId id="420" r:id="rId21"/>
    <p:sldId id="421" r:id="rId22"/>
    <p:sldId id="314" r:id="rId23"/>
    <p:sldId id="312" r:id="rId24"/>
    <p:sldId id="410" r:id="rId25"/>
    <p:sldId id="364" r:id="rId26"/>
    <p:sldId id="365" r:id="rId27"/>
    <p:sldId id="258" r:id="rId28"/>
    <p:sldId id="414" r:id="rId29"/>
    <p:sldId id="424" r:id="rId30"/>
    <p:sldId id="256" r:id="rId31"/>
    <p:sldId id="396" r:id="rId32"/>
    <p:sldId id="261" r:id="rId33"/>
    <p:sldId id="394" r:id="rId34"/>
  </p:sldIdLst>
  <p:sldSz cx="12192000" cy="6858000"/>
  <p:notesSz cx="6797675" cy="9926638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B27FF"/>
    <a:srgbClr val="000DFF"/>
    <a:srgbClr val="010FFF"/>
    <a:srgbClr val="9B9DF3"/>
    <a:srgbClr val="4F53E9"/>
    <a:srgbClr val="4C50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47ACA5D-1208-48EE-9A92-689467C0944C}" v="14" dt="2024-05-10T11:28:33.02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86" d="100"/>
          <a:sy n="86" d="100"/>
        </p:scale>
        <p:origin x="514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40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file:///C:\Users\kudrnova.p\AppData\Local\Microsoft\Windows\INetCache\Content.Outlook\PH5UOA2Y\2023_KUS_Stav-okresy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cs-CZ" dirty="0">
                <a:solidFill>
                  <a:srgbClr val="000DFF"/>
                </a:solidFill>
              </a:rPr>
              <a:t>Klasifikace stavu silnic II. a III. třídy 2023</a:t>
            </a:r>
          </a:p>
        </c:rich>
      </c:tx>
      <c:layout>
        <c:manualLayout>
          <c:xMode val="edge"/>
          <c:yMode val="edge"/>
          <c:x val="0.17896230076261901"/>
          <c:y val="4.7367610326437427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cs-CZ"/>
        </a:p>
      </c:txPr>
    </c:title>
    <c:autoTitleDeleted val="0"/>
    <c:plotArea>
      <c:layout>
        <c:manualLayout>
          <c:layoutTarget val="inner"/>
          <c:xMode val="edge"/>
          <c:yMode val="edge"/>
          <c:x val="6.5944133992505691E-2"/>
          <c:y val="0.16371882086167799"/>
          <c:w val="0.70994273791762386"/>
          <c:h val="0.68968200403520985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Okresy!$N$3</c:f>
              <c:strCache>
                <c:ptCount val="1"/>
                <c:pt idx="0">
                  <c:v>výborný</c:v>
                </c:pt>
              </c:strCache>
            </c:strRef>
          </c:tx>
          <c:spPr>
            <a:solidFill>
              <a:srgbClr val="008000"/>
            </a:solidFill>
            <a:ln>
              <a:noFill/>
            </a:ln>
            <a:effectLst/>
          </c:spPr>
          <c:invertIfNegative val="0"/>
          <c:cat>
            <c:strRef>
              <c:f>Okresy!$M$4:$M$10</c:f>
              <c:strCache>
                <c:ptCount val="7"/>
                <c:pt idx="0">
                  <c:v>Děčín</c:v>
                </c:pt>
                <c:pt idx="1">
                  <c:v>Chomutov</c:v>
                </c:pt>
                <c:pt idx="2">
                  <c:v>Most</c:v>
                </c:pt>
                <c:pt idx="3">
                  <c:v>Louny</c:v>
                </c:pt>
                <c:pt idx="4">
                  <c:v>Ústí nad Labem</c:v>
                </c:pt>
                <c:pt idx="5">
                  <c:v>Teplice</c:v>
                </c:pt>
                <c:pt idx="6">
                  <c:v>Litoměřice</c:v>
                </c:pt>
              </c:strCache>
            </c:strRef>
          </c:cat>
          <c:val>
            <c:numRef>
              <c:f>Okresy!$N$4:$N$10</c:f>
              <c:numCache>
                <c:formatCode>#,##0</c:formatCode>
                <c:ptCount val="7"/>
                <c:pt idx="0">
                  <c:v>178053</c:v>
                </c:pt>
                <c:pt idx="1">
                  <c:v>118342</c:v>
                </c:pt>
                <c:pt idx="2">
                  <c:v>35103</c:v>
                </c:pt>
                <c:pt idx="3">
                  <c:v>196703</c:v>
                </c:pt>
                <c:pt idx="4">
                  <c:v>59122</c:v>
                </c:pt>
                <c:pt idx="5">
                  <c:v>54776</c:v>
                </c:pt>
                <c:pt idx="6">
                  <c:v>151271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BA6-4C99-9569-1B0302D57525}"/>
            </c:ext>
          </c:extLst>
        </c:ser>
        <c:ser>
          <c:idx val="1"/>
          <c:order val="1"/>
          <c:tx>
            <c:strRef>
              <c:f>Okresy!$O$3</c:f>
              <c:strCache>
                <c:ptCount val="1"/>
                <c:pt idx="0">
                  <c:v>dobrý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</c:spPr>
          <c:invertIfNegative val="0"/>
          <c:cat>
            <c:strRef>
              <c:f>Okresy!$M$4:$M$10</c:f>
              <c:strCache>
                <c:ptCount val="7"/>
                <c:pt idx="0">
                  <c:v>Děčín</c:v>
                </c:pt>
                <c:pt idx="1">
                  <c:v>Chomutov</c:v>
                </c:pt>
                <c:pt idx="2">
                  <c:v>Most</c:v>
                </c:pt>
                <c:pt idx="3">
                  <c:v>Louny</c:v>
                </c:pt>
                <c:pt idx="4">
                  <c:v>Ústí nad Labem</c:v>
                </c:pt>
                <c:pt idx="5">
                  <c:v>Teplice</c:v>
                </c:pt>
                <c:pt idx="6">
                  <c:v>Litoměřice</c:v>
                </c:pt>
              </c:strCache>
            </c:strRef>
          </c:cat>
          <c:val>
            <c:numRef>
              <c:f>Okresy!$O$4:$O$10</c:f>
              <c:numCache>
                <c:formatCode>#,##0</c:formatCode>
                <c:ptCount val="7"/>
                <c:pt idx="0">
                  <c:v>174983</c:v>
                </c:pt>
                <c:pt idx="1">
                  <c:v>219029</c:v>
                </c:pt>
                <c:pt idx="2">
                  <c:v>78844</c:v>
                </c:pt>
                <c:pt idx="3">
                  <c:v>221176</c:v>
                </c:pt>
                <c:pt idx="4">
                  <c:v>98015</c:v>
                </c:pt>
                <c:pt idx="5">
                  <c:v>95306</c:v>
                </c:pt>
                <c:pt idx="6">
                  <c:v>247959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BA6-4C99-9569-1B0302D57525}"/>
            </c:ext>
          </c:extLst>
        </c:ser>
        <c:ser>
          <c:idx val="2"/>
          <c:order val="2"/>
          <c:tx>
            <c:strRef>
              <c:f>Okresy!$P$3</c:f>
              <c:strCache>
                <c:ptCount val="1"/>
                <c:pt idx="0">
                  <c:v>vyhovující</c:v>
                </c:pt>
              </c:strCache>
            </c:strRef>
          </c:tx>
          <c:spPr>
            <a:solidFill>
              <a:srgbClr val="FFFF00"/>
            </a:solidFill>
            <a:ln>
              <a:noFill/>
            </a:ln>
            <a:effectLst/>
          </c:spPr>
          <c:invertIfNegative val="0"/>
          <c:cat>
            <c:strRef>
              <c:f>Okresy!$M$4:$M$10</c:f>
              <c:strCache>
                <c:ptCount val="7"/>
                <c:pt idx="0">
                  <c:v>Děčín</c:v>
                </c:pt>
                <c:pt idx="1">
                  <c:v>Chomutov</c:v>
                </c:pt>
                <c:pt idx="2">
                  <c:v>Most</c:v>
                </c:pt>
                <c:pt idx="3">
                  <c:v>Louny</c:v>
                </c:pt>
                <c:pt idx="4">
                  <c:v>Ústí nad Labem</c:v>
                </c:pt>
                <c:pt idx="5">
                  <c:v>Teplice</c:v>
                </c:pt>
                <c:pt idx="6">
                  <c:v>Litoměřice</c:v>
                </c:pt>
              </c:strCache>
            </c:strRef>
          </c:cat>
          <c:val>
            <c:numRef>
              <c:f>Okresy!$P$4:$P$10</c:f>
              <c:numCache>
                <c:formatCode>#,##0</c:formatCode>
                <c:ptCount val="7"/>
                <c:pt idx="0">
                  <c:v>62842</c:v>
                </c:pt>
                <c:pt idx="1">
                  <c:v>80795</c:v>
                </c:pt>
                <c:pt idx="2">
                  <c:v>47962</c:v>
                </c:pt>
                <c:pt idx="3">
                  <c:v>100628</c:v>
                </c:pt>
                <c:pt idx="4">
                  <c:v>64779</c:v>
                </c:pt>
                <c:pt idx="5">
                  <c:v>65808</c:v>
                </c:pt>
                <c:pt idx="6">
                  <c:v>106978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BA6-4C99-9569-1B0302D57525}"/>
            </c:ext>
          </c:extLst>
        </c:ser>
        <c:ser>
          <c:idx val="3"/>
          <c:order val="3"/>
          <c:tx>
            <c:strRef>
              <c:f>Okresy!$Q$3</c:f>
              <c:strCache>
                <c:ptCount val="1"/>
                <c:pt idx="0">
                  <c:v>nevyhovující</c:v>
                </c:pt>
              </c:strCache>
            </c:strRef>
          </c:tx>
          <c:spPr>
            <a:solidFill>
              <a:srgbClr val="FF9900"/>
            </a:solidFill>
            <a:ln>
              <a:noFill/>
            </a:ln>
            <a:effectLst/>
          </c:spPr>
          <c:invertIfNegative val="0"/>
          <c:cat>
            <c:strRef>
              <c:f>Okresy!$M$4:$M$10</c:f>
              <c:strCache>
                <c:ptCount val="7"/>
                <c:pt idx="0">
                  <c:v>Děčín</c:v>
                </c:pt>
                <c:pt idx="1">
                  <c:v>Chomutov</c:v>
                </c:pt>
                <c:pt idx="2">
                  <c:v>Most</c:v>
                </c:pt>
                <c:pt idx="3">
                  <c:v>Louny</c:v>
                </c:pt>
                <c:pt idx="4">
                  <c:v>Ústí nad Labem</c:v>
                </c:pt>
                <c:pt idx="5">
                  <c:v>Teplice</c:v>
                </c:pt>
                <c:pt idx="6">
                  <c:v>Litoměřice</c:v>
                </c:pt>
              </c:strCache>
            </c:strRef>
          </c:cat>
          <c:val>
            <c:numRef>
              <c:f>Okresy!$Q$4:$Q$10</c:f>
              <c:numCache>
                <c:formatCode>#,##0</c:formatCode>
                <c:ptCount val="7"/>
                <c:pt idx="0">
                  <c:v>69061</c:v>
                </c:pt>
                <c:pt idx="1">
                  <c:v>95242</c:v>
                </c:pt>
                <c:pt idx="2">
                  <c:v>32541</c:v>
                </c:pt>
                <c:pt idx="3">
                  <c:v>146426</c:v>
                </c:pt>
                <c:pt idx="4">
                  <c:v>51507</c:v>
                </c:pt>
                <c:pt idx="5">
                  <c:v>70774</c:v>
                </c:pt>
                <c:pt idx="6">
                  <c:v>167119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BA6-4C99-9569-1B0302D57525}"/>
            </c:ext>
          </c:extLst>
        </c:ser>
        <c:ser>
          <c:idx val="4"/>
          <c:order val="4"/>
          <c:tx>
            <c:strRef>
              <c:f>Okresy!$R$3</c:f>
              <c:strCache>
                <c:ptCount val="1"/>
                <c:pt idx="0">
                  <c:v>havarijní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strRef>
              <c:f>Okresy!$M$4:$M$10</c:f>
              <c:strCache>
                <c:ptCount val="7"/>
                <c:pt idx="0">
                  <c:v>Děčín</c:v>
                </c:pt>
                <c:pt idx="1">
                  <c:v>Chomutov</c:v>
                </c:pt>
                <c:pt idx="2">
                  <c:v>Most</c:v>
                </c:pt>
                <c:pt idx="3">
                  <c:v>Louny</c:v>
                </c:pt>
                <c:pt idx="4">
                  <c:v>Ústí nad Labem</c:v>
                </c:pt>
                <c:pt idx="5">
                  <c:v>Teplice</c:v>
                </c:pt>
                <c:pt idx="6">
                  <c:v>Litoměřice</c:v>
                </c:pt>
              </c:strCache>
            </c:strRef>
          </c:cat>
          <c:val>
            <c:numRef>
              <c:f>Okresy!$R$4:$R$10</c:f>
              <c:numCache>
                <c:formatCode>#,##0</c:formatCode>
                <c:ptCount val="7"/>
                <c:pt idx="0">
                  <c:v>56457</c:v>
                </c:pt>
                <c:pt idx="1">
                  <c:v>41933</c:v>
                </c:pt>
                <c:pt idx="2">
                  <c:v>12050</c:v>
                </c:pt>
                <c:pt idx="3">
                  <c:v>151122</c:v>
                </c:pt>
                <c:pt idx="4">
                  <c:v>51555</c:v>
                </c:pt>
                <c:pt idx="5">
                  <c:v>49913</c:v>
                </c:pt>
                <c:pt idx="6">
                  <c:v>193725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BA6-4C99-9569-1B0302D5752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552170479"/>
        <c:axId val="1546814959"/>
      </c:barChart>
      <c:lineChart>
        <c:grouping val="stacked"/>
        <c:varyColors val="0"/>
        <c:ser>
          <c:idx val="5"/>
          <c:order val="5"/>
          <c:tx>
            <c:strRef>
              <c:f>Okresy!$T$3</c:f>
              <c:strCache>
                <c:ptCount val="1"/>
                <c:pt idx="0">
                  <c:v>Klasifikace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square"/>
            <c:size val="7"/>
            <c:spPr>
              <a:solidFill>
                <a:schemeClr val="accent1">
                  <a:lumMod val="75000"/>
                </a:schemeClr>
              </a:solidFill>
              <a:ln w="9525">
                <a:solidFill>
                  <a:schemeClr val="bg1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700" b="1" i="0" u="none" strike="noStrike" kern="1200" baseline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cs-CZ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Okresy!$T$4:$T$10</c:f>
              <c:numCache>
                <c:formatCode>#,##0.00</c:formatCode>
                <c:ptCount val="7"/>
                <c:pt idx="0">
                  <c:v>2.3551596243784587</c:v>
                </c:pt>
                <c:pt idx="1">
                  <c:v>2.5019186409791461</c:v>
                </c:pt>
                <c:pt idx="2">
                  <c:v>2.552498789346247</c:v>
                </c:pt>
                <c:pt idx="3">
                  <c:v>2.7966901740691497</c:v>
                </c:pt>
                <c:pt idx="4">
                  <c:v>2.8103194677793573</c:v>
                </c:pt>
                <c:pt idx="5">
                  <c:v>2.8982164556698766</c:v>
                </c:pt>
                <c:pt idx="6">
                  <c:v>3.0046917601251137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CBA6-4C99-9569-1B0302D5752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85514768"/>
        <c:axId val="1680109680"/>
      </c:lineChart>
      <c:catAx>
        <c:axId val="155217047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cs-CZ"/>
          </a:p>
        </c:txPr>
        <c:crossAx val="1546814959"/>
        <c:crosses val="autoZero"/>
        <c:auto val="1"/>
        <c:lblAlgn val="ctr"/>
        <c:lblOffset val="100"/>
        <c:noMultiLvlLbl val="0"/>
      </c:catAx>
      <c:valAx>
        <c:axId val="154681495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1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cs-CZ"/>
          </a:p>
        </c:txPr>
        <c:crossAx val="1552170479"/>
        <c:crosses val="autoZero"/>
        <c:crossBetween val="between"/>
      </c:valAx>
      <c:valAx>
        <c:axId val="1680109680"/>
        <c:scaling>
          <c:orientation val="minMax"/>
          <c:max val="4"/>
          <c:min val="1"/>
        </c:scaling>
        <c:delete val="0"/>
        <c:axPos val="r"/>
        <c:numFmt formatCode="#,##0.00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cs-CZ"/>
          </a:p>
        </c:txPr>
        <c:crossAx val="1185514768"/>
        <c:crosses val="max"/>
        <c:crossBetween val="between"/>
      </c:valAx>
      <c:catAx>
        <c:axId val="1185514768"/>
        <c:scaling>
          <c:orientation val="minMax"/>
        </c:scaling>
        <c:delete val="1"/>
        <c:axPos val="b"/>
        <c:majorTickMark val="out"/>
        <c:minorTickMark val="none"/>
        <c:tickLblPos val="nextTo"/>
        <c:crossAx val="1680109680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cs-CZ"/>
        </a:p>
      </c:txPr>
    </c:legend>
    <c:plotVisOnly val="1"/>
    <c:dispBlanksAs val="gap"/>
    <c:showDLblsOverMax val="0"/>
    <c:extLst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>
          <a:solidFill>
            <a:sysClr val="windowText" lastClr="000000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cs-CZ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1F0D86-656B-4472-8896-B9205A5EE9B6}" type="datetimeFigureOut">
              <a:rPr lang="cs-CZ" smtClean="0"/>
              <a:t>15.05.2024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BE39AA-C04E-4BA5-B9DF-2C32A40100C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265955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BE39AA-C04E-4BA5-B9DF-2C32A40100CF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260315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záhlaví 3">
            <a:extLst>
              <a:ext uri="{FF2B5EF4-FFF2-40B4-BE49-F238E27FC236}">
                <a16:creationId xmlns:a16="http://schemas.microsoft.com/office/drawing/2014/main" id="{87C84033-37B4-D676-4356-97139BFB54E0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pl-PL"/>
              <a:t>Den s Ústeckým krajem - okres Děčín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141666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DDA7E6-55BD-452B-E0DD-523A7A7240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1B70F7BB-1FE8-2401-4774-6425F5262A4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3A6A3918-9741-38C7-C3F1-2C9B11D795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záhlaví 3">
            <a:extLst>
              <a:ext uri="{FF2B5EF4-FFF2-40B4-BE49-F238E27FC236}">
                <a16:creationId xmlns:a16="http://schemas.microsoft.com/office/drawing/2014/main" id="{DFBD4D4B-D4E6-0C9B-6A54-58E08BDCD72A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pl-PL"/>
              <a:t>Den s Ústeckým krajem – okres Chomutov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799373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záhlaví 3">
            <a:extLst>
              <a:ext uri="{FF2B5EF4-FFF2-40B4-BE49-F238E27FC236}">
                <a16:creationId xmlns:a16="http://schemas.microsoft.com/office/drawing/2014/main" id="{DBD48084-4E1D-37E6-0AD9-C0C48DFE451A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pl-PL"/>
              <a:t>Den s Ústeckým krajem – okres Chomutov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504325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záhlaví 3">
            <a:extLst>
              <a:ext uri="{FF2B5EF4-FFF2-40B4-BE49-F238E27FC236}">
                <a16:creationId xmlns:a16="http://schemas.microsoft.com/office/drawing/2014/main" id="{C25A118F-F1AD-4272-9EC2-6C82F131406B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pl-PL"/>
              <a:t>Den s Ústeckým krajem - okres Děčín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399788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záhlaví 3">
            <a:extLst>
              <a:ext uri="{FF2B5EF4-FFF2-40B4-BE49-F238E27FC236}">
                <a16:creationId xmlns:a16="http://schemas.microsoft.com/office/drawing/2014/main" id="{C25A118F-F1AD-4272-9EC2-6C82F131406B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pl-PL"/>
              <a:t>Den s Ústeckým krajem - okres Děčín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906634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záhlaví 3">
            <a:extLst>
              <a:ext uri="{FF2B5EF4-FFF2-40B4-BE49-F238E27FC236}">
                <a16:creationId xmlns:a16="http://schemas.microsoft.com/office/drawing/2014/main" id="{3D20471B-0491-BB2A-D5CB-B498015B4CF3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pl-PL"/>
              <a:t>Den s Ústeckým krajem - okres Děčín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978726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Sdílená neuropsychiatrická lůžka - efektivní a ekonomický způsob řízení poskytování lůžkové zdravotní péče, </a:t>
            </a:r>
            <a:r>
              <a:rPr lang="cs-CZ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obnovení lůžkového provozu Psychiatrického oddělení v nemocnici Most</a:t>
            </a:r>
            <a:endParaRPr lang="cs-CZ" sz="1200" b="1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cs-CZ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díky rekonstrukci zvýšil od února počet lůžek pro pacienty s neurologickými obtížemi, dalších deset lůžek na nově zrekonstruované stanici využije v mostecké nemocnici psychiatrické oddělení pro své pacienty – možnost </a:t>
            </a:r>
            <a:r>
              <a:rPr lang="cs-CZ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komplexní neuropsychiatrické diagnostiky a péče s psychoterapií, rehabilitací a ergoterapií, využití léčebných metod neinvazivní mozkové stimulace </a:t>
            </a:r>
          </a:p>
          <a:p>
            <a:r>
              <a:rPr lang="cs-CZ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Koncept sdílených lůžek nám dává možnost úzké týmové spolupráce mezi obory - neurologií a psychiatrií, díky které jsme schopni nejen zaléčit neurologické onemocnění, ale současně podchytit doprovodný psychický </a:t>
            </a:r>
            <a:r>
              <a:rPr lang="cs-CZ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diskomfort</a:t>
            </a:r>
            <a:r>
              <a:rPr lang="cs-CZ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či duševní poruchu a poskytnout pacientům včasnou a adekvátní léčbu</a:t>
            </a:r>
          </a:p>
          <a:p>
            <a:r>
              <a:rPr lang="cs-CZ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endParaRPr lang="cs-CZ" dirty="0"/>
          </a:p>
        </p:txBody>
      </p:sp>
      <p:sp>
        <p:nvSpPr>
          <p:cNvPr id="4" name="Zástupný symbol pro záhlaví 3">
            <a:extLst>
              <a:ext uri="{FF2B5EF4-FFF2-40B4-BE49-F238E27FC236}">
                <a16:creationId xmlns:a16="http://schemas.microsoft.com/office/drawing/2014/main" id="{3D20471B-0491-BB2A-D5CB-B498015B4CF3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pl-PL"/>
              <a:t>Den s Ústeckým krajem - okres Děčín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937481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záhlaví 3">
            <a:extLst>
              <a:ext uri="{FF2B5EF4-FFF2-40B4-BE49-F238E27FC236}">
                <a16:creationId xmlns:a16="http://schemas.microsoft.com/office/drawing/2014/main" id="{1206540C-24D0-16FD-2F4C-B9AFBF7EF833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pl-PL"/>
              <a:t>Den s Ústeckým krajem - okres Děčín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0400142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ln w="0">
            <a:noFill/>
          </a:ln>
        </p:spPr>
      </p:sp>
      <p:sp>
        <p:nvSpPr>
          <p:cNvPr id="190" name="PlaceHolder 2"/>
          <p:cNvSpPr>
            <a:spLocks noGrp="1"/>
          </p:cNvSpPr>
          <p:nvPr>
            <p:ph type="body"/>
          </p:nvPr>
        </p:nvSpPr>
        <p:spPr>
          <a:xfrm>
            <a:off x="679768" y="4777292"/>
            <a:ext cx="5437783" cy="3908125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endParaRPr lang="cs-CZ" sz="2000" b="0" strike="noStrike" spc="-1">
              <a:latin typeface="Arial"/>
            </a:endParaRPr>
          </a:p>
        </p:txBody>
      </p:sp>
      <p:sp>
        <p:nvSpPr>
          <p:cNvPr id="191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2945302" cy="497504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pl-PL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Den s Ústeckým krajem - okres Děčín</a:t>
            </a:r>
            <a:endParaRPr lang="cs-CZ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06405159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záhlaví 3">
            <a:extLst>
              <a:ext uri="{FF2B5EF4-FFF2-40B4-BE49-F238E27FC236}">
                <a16:creationId xmlns:a16="http://schemas.microsoft.com/office/drawing/2014/main" id="{898CF3EB-5005-FAE0-315B-76FD2AD4ACC0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pl-PL"/>
              <a:t>Den s Ústeckým krajem - okres Děčín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8071914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2ae7c4f0658_0_3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2ae7c4f0658_0_3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BE39AA-C04E-4BA5-B9DF-2C32A40100CF}" type="slidenum">
              <a:rPr lang="cs-CZ" smtClean="0"/>
              <a:t>33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594463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záhlaví 3">
            <a:extLst>
              <a:ext uri="{FF2B5EF4-FFF2-40B4-BE49-F238E27FC236}">
                <a16:creationId xmlns:a16="http://schemas.microsoft.com/office/drawing/2014/main" id="{1206540C-24D0-16FD-2F4C-B9AFBF7EF833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pl-PL"/>
              <a:t>Den s Ústeckým krajem - okres Děčín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733697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záhlaví 3">
            <a:extLst>
              <a:ext uri="{FF2B5EF4-FFF2-40B4-BE49-F238E27FC236}">
                <a16:creationId xmlns:a16="http://schemas.microsoft.com/office/drawing/2014/main" id="{0752F0A1-0E66-D202-B4D0-A977A3948973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pl-PL"/>
              <a:t>Den s Ústeckým krajem - okres Děčín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470468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záhlaví 3">
            <a:extLst>
              <a:ext uri="{FF2B5EF4-FFF2-40B4-BE49-F238E27FC236}">
                <a16:creationId xmlns:a16="http://schemas.microsoft.com/office/drawing/2014/main" id="{49F70347-B9DC-9D01-A206-7A2BEA81EA06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pl-PL"/>
              <a:t>Den s Ústeckým krajem - okres Děčín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726380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záhlaví 3">
            <a:extLst>
              <a:ext uri="{FF2B5EF4-FFF2-40B4-BE49-F238E27FC236}">
                <a16:creationId xmlns:a16="http://schemas.microsoft.com/office/drawing/2014/main" id="{49F70347-B9DC-9D01-A206-7A2BEA81EA06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pl-PL"/>
              <a:t>Den s Ústeckým krajem - okres Děčín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708653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záhlaví 3">
            <a:extLst>
              <a:ext uri="{FF2B5EF4-FFF2-40B4-BE49-F238E27FC236}">
                <a16:creationId xmlns:a16="http://schemas.microsoft.com/office/drawing/2014/main" id="{FEE75277-32C8-84C3-A098-FB4B55BA27F0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pl-PL"/>
              <a:t>Den s Ústeckým krajem - okres Děčín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090581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záhlaví 3">
            <a:extLst>
              <a:ext uri="{FF2B5EF4-FFF2-40B4-BE49-F238E27FC236}">
                <a16:creationId xmlns:a16="http://schemas.microsoft.com/office/drawing/2014/main" id="{3D20471B-0491-BB2A-D5CB-B498015B4CF3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pl-PL"/>
              <a:t>Den s Ústeckým krajem - okres Děčín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524091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záhlaví 3">
            <a:extLst>
              <a:ext uri="{FF2B5EF4-FFF2-40B4-BE49-F238E27FC236}">
                <a16:creationId xmlns:a16="http://schemas.microsoft.com/office/drawing/2014/main" id="{3D20471B-0491-BB2A-D5CB-B498015B4CF3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pl-PL"/>
              <a:t>Den s Ústeckým krajem - okres Děčín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862710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F5881-60BC-4503-B5C4-5F5A774FF41F}" type="datetimeFigureOut">
              <a:rPr lang="cs-CZ" smtClean="0"/>
              <a:t>15.05.2024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D9BCD-5E08-49C5-8C3D-F4BCF3C8037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220423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F5881-60BC-4503-B5C4-5F5A774FF41F}" type="datetimeFigureOut">
              <a:rPr lang="cs-CZ" smtClean="0"/>
              <a:t>15.05.2024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D9BCD-5E08-49C5-8C3D-F4BCF3C8037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156410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F5881-60BC-4503-B5C4-5F5A774FF41F}" type="datetimeFigureOut">
              <a:rPr lang="cs-CZ" smtClean="0"/>
              <a:t>15.05.2024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D9BCD-5E08-49C5-8C3D-F4BCF3C8037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472908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cs" smtClean="0"/>
              <a:pPr/>
              <a:t>‹#›</a:t>
            </a:fld>
            <a:endParaRPr lang="cs"/>
          </a:p>
        </p:txBody>
      </p:sp>
    </p:spTree>
    <p:extLst>
      <p:ext uri="{BB962C8B-B14F-4D97-AF65-F5344CB8AC3E}">
        <p14:creationId xmlns:p14="http://schemas.microsoft.com/office/powerpoint/2010/main" val="672476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F5881-60BC-4503-B5C4-5F5A774FF41F}" type="datetimeFigureOut">
              <a:rPr lang="cs-CZ" smtClean="0"/>
              <a:t>15.05.2024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D9BCD-5E08-49C5-8C3D-F4BCF3C8037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612498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F5881-60BC-4503-B5C4-5F5A774FF41F}" type="datetimeFigureOut">
              <a:rPr lang="cs-CZ" smtClean="0"/>
              <a:t>15.05.2024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D9BCD-5E08-49C5-8C3D-F4BCF3C8037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292404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F5881-60BC-4503-B5C4-5F5A774FF41F}" type="datetimeFigureOut">
              <a:rPr lang="cs-CZ" smtClean="0"/>
              <a:t>15.05.2024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D9BCD-5E08-49C5-8C3D-F4BCF3C8037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129779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F5881-60BC-4503-B5C4-5F5A774FF41F}" type="datetimeFigureOut">
              <a:rPr lang="cs-CZ" smtClean="0"/>
              <a:t>15.05.2024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D9BCD-5E08-49C5-8C3D-F4BCF3C8037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046406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F5881-60BC-4503-B5C4-5F5A774FF41F}" type="datetimeFigureOut">
              <a:rPr lang="cs-CZ" smtClean="0"/>
              <a:t>15.05.2024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D9BCD-5E08-49C5-8C3D-F4BCF3C8037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810546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F5881-60BC-4503-B5C4-5F5A774FF41F}" type="datetimeFigureOut">
              <a:rPr lang="cs-CZ" smtClean="0"/>
              <a:t>15.05.2024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D9BCD-5E08-49C5-8C3D-F4BCF3C8037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82934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F5881-60BC-4503-B5C4-5F5A774FF41F}" type="datetimeFigureOut">
              <a:rPr lang="cs-CZ" smtClean="0"/>
              <a:t>15.05.2024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D9BCD-5E08-49C5-8C3D-F4BCF3C8037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477703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F5881-60BC-4503-B5C4-5F5A774FF41F}" type="datetimeFigureOut">
              <a:rPr lang="cs-CZ" smtClean="0"/>
              <a:t>15.05.2024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D9BCD-5E08-49C5-8C3D-F4BCF3C8037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890247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DF5881-60BC-4503-B5C4-5F5A774FF41F}" type="datetimeFigureOut">
              <a:rPr lang="cs-CZ" smtClean="0"/>
              <a:t>15.05.2024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5D9BCD-5E08-49C5-8C3D-F4BCF3C8037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74061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henzlova.d@kr-ustecky.cz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cuk.cz/kalendar-akci-2024/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tel:+420604226316" TargetMode="External"/><Relationship Id="rId3" Type="http://schemas.openxmlformats.org/officeDocument/2006/relationships/image" Target="../media/image3.png"/><Relationship Id="rId7" Type="http://schemas.openxmlformats.org/officeDocument/2006/relationships/hyperlink" Target="mailto:kerner@krusnehory.cz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hyperlink" Target="tel:+420774351796" TargetMode="External"/><Relationship Id="rId5" Type="http://schemas.openxmlformats.org/officeDocument/2006/relationships/hyperlink" Target="mailto:javurek@krusnehory.cz" TargetMode="External"/><Relationship Id="rId4" Type="http://schemas.openxmlformats.org/officeDocument/2006/relationships/hyperlink" Target="http://www.krusnehory.cz/" TargetMode="External"/><Relationship Id="rId9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6395324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12192002" cy="6858001"/>
          </a:xfrm>
          <a:ln w="25400">
            <a:solidFill>
              <a:schemeClr val="accent1"/>
            </a:solidFill>
          </a:ln>
        </p:spPr>
      </p:pic>
      <p:sp>
        <p:nvSpPr>
          <p:cNvPr id="5" name="TextovéPole 4"/>
          <p:cNvSpPr txBox="1"/>
          <p:nvPr/>
        </p:nvSpPr>
        <p:spPr>
          <a:xfrm>
            <a:off x="632254" y="365125"/>
            <a:ext cx="4357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Den s Ústeckým krajem – okres Teplice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632255" y="832171"/>
            <a:ext cx="10820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400" dirty="0">
                <a:solidFill>
                  <a:srgbClr val="010FFF"/>
                </a:solidFill>
                <a:latin typeface="Century Gothic" panose="020B0502020202020204" pitchFamily="34" charset="0"/>
              </a:rPr>
              <a:t>Oblast regionálního rozvoje, zemědělství a rozvoje venkova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7094838" y="365125"/>
            <a:ext cx="4357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14. května 2024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DB5B1AB1-33CE-3E16-3C24-29229D6BDFDE}"/>
              </a:ext>
            </a:extLst>
          </p:cNvPr>
          <p:cNvSpPr txBox="1"/>
          <p:nvPr/>
        </p:nvSpPr>
        <p:spPr>
          <a:xfrm>
            <a:off x="635304" y="2281829"/>
            <a:ext cx="10891704" cy="387798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cs-CZ" sz="2400" b="1" dirty="0">
                <a:solidFill>
                  <a:srgbClr val="1B27FF"/>
                </a:solidFill>
                <a:latin typeface="Century Gothic"/>
              </a:rPr>
              <a:t>Agenda HSOÚ: </a:t>
            </a:r>
            <a:endParaRPr lang="cs-CZ" dirty="0"/>
          </a:p>
          <a:p>
            <a:r>
              <a:rPr lang="cs-CZ" dirty="0">
                <a:solidFill>
                  <a:srgbClr val="1B27FF"/>
                </a:solidFill>
                <a:latin typeface="Arial"/>
                <a:cs typeface="Arial"/>
              </a:rPr>
              <a:t>• </a:t>
            </a:r>
            <a:r>
              <a:rPr lang="cs-CZ" dirty="0">
                <a:solidFill>
                  <a:srgbClr val="1B27FF"/>
                </a:solidFill>
                <a:latin typeface="Century Gothic"/>
              </a:rPr>
              <a:t>studie pro ORP Teplice dokončena 2023, </a:t>
            </a:r>
            <a:endParaRPr lang="cs-CZ" dirty="0"/>
          </a:p>
          <a:p>
            <a:r>
              <a:rPr lang="cs-CZ" dirty="0">
                <a:solidFill>
                  <a:srgbClr val="1B27FF"/>
                </a:solidFill>
                <a:latin typeface="Arial"/>
                <a:cs typeface="Arial"/>
              </a:rPr>
              <a:t>• </a:t>
            </a:r>
            <a:r>
              <a:rPr lang="cs-CZ" dirty="0">
                <a:solidFill>
                  <a:srgbClr val="1B27FF"/>
                </a:solidFill>
                <a:latin typeface="Century Gothic"/>
              </a:rPr>
              <a:t>pro ORP Bílina bude zpracováno v roce 2024 </a:t>
            </a:r>
            <a:endParaRPr lang="cs-CZ" dirty="0"/>
          </a:p>
          <a:p>
            <a:endParaRPr lang="cs-CZ" sz="2400" b="1" dirty="0">
              <a:solidFill>
                <a:srgbClr val="1B27FF"/>
              </a:solidFill>
              <a:latin typeface="Century Gothic"/>
            </a:endParaRPr>
          </a:p>
          <a:p>
            <a:r>
              <a:rPr lang="cs-CZ" sz="2400" b="1" dirty="0">
                <a:solidFill>
                  <a:srgbClr val="1B27FF"/>
                </a:solidFill>
                <a:latin typeface="Century Gothic"/>
              </a:rPr>
              <a:t>Strategie rozvoje Ústeckého kraje (SRÚK)</a:t>
            </a:r>
            <a:endParaRPr lang="cs-CZ" dirty="0"/>
          </a:p>
          <a:p>
            <a:r>
              <a:rPr lang="cs-CZ" dirty="0">
                <a:solidFill>
                  <a:srgbClr val="1B27FF"/>
                </a:solidFill>
                <a:latin typeface="Arial"/>
                <a:cs typeface="Arial"/>
              </a:rPr>
              <a:t>• </a:t>
            </a:r>
            <a:r>
              <a:rPr lang="cs-CZ" dirty="0">
                <a:solidFill>
                  <a:srgbClr val="010FFF"/>
                </a:solidFill>
                <a:latin typeface="Century Gothic"/>
              </a:rPr>
              <a:t>aktuálně probíhá příprava na pořízení nové strategie</a:t>
            </a:r>
            <a:endParaRPr lang="cs-CZ" dirty="0"/>
          </a:p>
          <a:p>
            <a:pPr lvl="0"/>
            <a:endParaRPr lang="cs-CZ" sz="2400" b="1" dirty="0">
              <a:solidFill>
                <a:srgbClr val="1B27FF"/>
              </a:solidFill>
              <a:latin typeface="Century Gothic"/>
            </a:endParaRPr>
          </a:p>
          <a:p>
            <a:pPr lvl="0"/>
            <a:r>
              <a:rPr lang="cs-CZ" sz="2400" b="1" dirty="0">
                <a:solidFill>
                  <a:srgbClr val="1B27FF"/>
                </a:solidFill>
                <a:latin typeface="Century Gothic"/>
              </a:rPr>
              <a:t>Dotační programy pro rok 2024:</a:t>
            </a:r>
            <a:endParaRPr lang="cs-CZ" dirty="0">
              <a:latin typeface="Century Gothic"/>
            </a:endParaRPr>
          </a:p>
          <a:p>
            <a:r>
              <a:rPr lang="cs-CZ" dirty="0">
                <a:solidFill>
                  <a:srgbClr val="1B27FF"/>
                </a:solidFill>
                <a:latin typeface="Arial"/>
                <a:cs typeface="Arial"/>
              </a:rPr>
              <a:t>• </a:t>
            </a:r>
            <a:r>
              <a:rPr lang="cs-CZ" dirty="0">
                <a:solidFill>
                  <a:srgbClr val="010FFF"/>
                </a:solidFill>
                <a:latin typeface="Century Gothic"/>
              </a:rPr>
              <a:t>Program obnovy venkova ÚK 2024</a:t>
            </a:r>
            <a:endParaRPr lang="cs-CZ" dirty="0">
              <a:latin typeface="Century Gothic"/>
            </a:endParaRPr>
          </a:p>
          <a:p>
            <a:r>
              <a:rPr lang="cs-CZ" dirty="0">
                <a:solidFill>
                  <a:srgbClr val="1B27FF"/>
                </a:solidFill>
                <a:latin typeface="Arial"/>
                <a:cs typeface="Arial"/>
              </a:rPr>
              <a:t>• </a:t>
            </a:r>
            <a:r>
              <a:rPr lang="cs-CZ" dirty="0">
                <a:solidFill>
                  <a:srgbClr val="010FFF"/>
                </a:solidFill>
                <a:latin typeface="Century Gothic"/>
              </a:rPr>
              <a:t>Obchůdek 2021+, 3. výzva</a:t>
            </a:r>
            <a:endParaRPr lang="cs-CZ" dirty="0">
              <a:latin typeface="Century Gothic"/>
            </a:endParaRPr>
          </a:p>
          <a:p>
            <a:r>
              <a:rPr lang="cs-CZ" dirty="0">
                <a:solidFill>
                  <a:srgbClr val="1B27FF"/>
                </a:solidFill>
                <a:latin typeface="Arial"/>
                <a:cs typeface="Arial"/>
              </a:rPr>
              <a:t>• </a:t>
            </a:r>
            <a:r>
              <a:rPr lang="cs-CZ" dirty="0">
                <a:solidFill>
                  <a:srgbClr val="010FFF"/>
                </a:solidFill>
                <a:latin typeface="Century Gothic"/>
              </a:rPr>
              <a:t>Podpora komunitního života na venkově pro rok 2024</a:t>
            </a:r>
            <a:endParaRPr lang="cs-CZ" dirty="0">
              <a:latin typeface="Century Gothic"/>
            </a:endParaRPr>
          </a:p>
          <a:p>
            <a:pPr lvl="0"/>
            <a:endParaRPr lang="cs-CZ" dirty="0">
              <a:solidFill>
                <a:srgbClr val="1B27FF"/>
              </a:solidFill>
              <a:latin typeface="Century Gothic"/>
            </a:endParaRPr>
          </a:p>
        </p:txBody>
      </p:sp>
      <p:pic>
        <p:nvPicPr>
          <p:cNvPr id="6" name="Obrázek 5" descr="Obsah obrázku interiér, oblečení, muž, osoba&#10;&#10;Popis se vygeneroval automaticky.">
            <a:extLst>
              <a:ext uri="{FF2B5EF4-FFF2-40B4-BE49-F238E27FC236}">
                <a16:creationId xmlns:a16="http://schemas.microsoft.com/office/drawing/2014/main" id="{22E48A4F-CEE0-6493-1D35-7A8890F27A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23925" y="2037723"/>
            <a:ext cx="3135580" cy="2146342"/>
          </a:xfrm>
          <a:prstGeom prst="rect">
            <a:avLst/>
          </a:prstGeom>
        </p:spPr>
      </p:pic>
      <p:pic>
        <p:nvPicPr>
          <p:cNvPr id="9" name="Obrázek 8" descr="Obsah obrázku oblečení, osoba, zeď, Lidská tvář&#10;&#10;Popis se vygeneroval automaticky.">
            <a:extLst>
              <a:ext uri="{FF2B5EF4-FFF2-40B4-BE49-F238E27FC236}">
                <a16:creationId xmlns:a16="http://schemas.microsoft.com/office/drawing/2014/main" id="{F4D16DE2-39DC-6B3F-005B-CDC17271C5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80959" y="3946841"/>
            <a:ext cx="4493821" cy="2457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4675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2" cy="6858001"/>
          </a:xfrm>
        </p:spPr>
      </p:pic>
      <p:sp>
        <p:nvSpPr>
          <p:cNvPr id="5" name="TextovéPole 4"/>
          <p:cNvSpPr txBox="1"/>
          <p:nvPr/>
        </p:nvSpPr>
        <p:spPr>
          <a:xfrm>
            <a:off x="615351" y="361436"/>
            <a:ext cx="4357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Den s Ústeckým krajem  - okres Teplice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632254" y="863380"/>
            <a:ext cx="109443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10FFF"/>
                </a:solidFill>
                <a:latin typeface="Century Gothic" panose="020B0502020202020204" pitchFamily="34" charset="0"/>
              </a:rPr>
              <a:t>Oblast zdravotnictví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7094838" y="365125"/>
            <a:ext cx="4357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14. května 2024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9532AA6A-E62C-B51C-9617-3C605FEEFD8F}"/>
              </a:ext>
            </a:extLst>
          </p:cNvPr>
          <p:cNvSpPr txBox="1"/>
          <p:nvPr/>
        </p:nvSpPr>
        <p:spPr>
          <a:xfrm>
            <a:off x="632254" y="1833194"/>
            <a:ext cx="11115798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Strategie podpory zdraví a rozvoje zdravotních služeb v Ústeckém kraji </a:t>
            </a:r>
          </a:p>
          <a:p>
            <a:r>
              <a:rPr lang="cs-CZ" sz="24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na období 2023 – 2033</a:t>
            </a:r>
            <a:endParaRPr lang="cs-CZ" sz="2000" b="1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</a:rPr>
              <a:t>nové dotační programy na podporu příchodu zdravotnických pracovníků (lékařů a sester)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</a:rPr>
              <a:t>cesta od střední školy až k poskytování zdravotních služeb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rgbClr val="010FFF"/>
                </a:solidFill>
                <a:latin typeface="Century Gothic" panose="020B0502020202020204" pitchFamily="34" charset="0"/>
              </a:rPr>
              <a:t>Stipendia – </a:t>
            </a:r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</a:rPr>
              <a:t>Sesterská povolání – pro </a:t>
            </a:r>
            <a:r>
              <a:rPr lang="cs-CZ" b="1" dirty="0">
                <a:solidFill>
                  <a:srgbClr val="010FFF"/>
                </a:solidFill>
                <a:latin typeface="Century Gothic" panose="020B0502020202020204" pitchFamily="34" charset="0"/>
              </a:rPr>
              <a:t>sestry až 250 tis. Kč – lékaři </a:t>
            </a:r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</a:rPr>
              <a:t>a zubní lékaři – </a:t>
            </a:r>
            <a:r>
              <a:rPr lang="cs-CZ" b="1" dirty="0">
                <a:solidFill>
                  <a:srgbClr val="010FFF"/>
                </a:solidFill>
                <a:latin typeface="Century Gothic" panose="020B0502020202020204" pitchFamily="34" charset="0"/>
              </a:rPr>
              <a:t>až 500 tis. Kč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</a:rPr>
              <a:t>podpora sítě akreditovaných poskytovatelů ZS – </a:t>
            </a:r>
            <a:r>
              <a:rPr lang="cs-CZ" b="1" dirty="0">
                <a:solidFill>
                  <a:srgbClr val="010FFF"/>
                </a:solidFill>
                <a:latin typeface="Century Gothic" panose="020B0502020202020204" pitchFamily="34" charset="0"/>
              </a:rPr>
              <a:t>získání </a:t>
            </a:r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</a:rPr>
              <a:t>nebo obnova </a:t>
            </a:r>
            <a:r>
              <a:rPr lang="cs-CZ" b="1" dirty="0" err="1">
                <a:solidFill>
                  <a:srgbClr val="010FFF"/>
                </a:solidFill>
                <a:latin typeface="Century Gothic" panose="020B0502020202020204" pitchFamily="34" charset="0"/>
              </a:rPr>
              <a:t>akreditac</a:t>
            </a:r>
            <a:endParaRPr lang="cs-CZ" b="1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rgbClr val="010FFF"/>
                </a:solidFill>
                <a:latin typeface="Century Gothic" panose="020B0502020202020204" pitchFamily="34" charset="0"/>
              </a:rPr>
              <a:t>podpora vzdělávání budoucích praktických lékařů </a:t>
            </a:r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</a:rPr>
              <a:t>– </a:t>
            </a:r>
            <a:r>
              <a:rPr lang="cs-CZ" b="1" dirty="0">
                <a:solidFill>
                  <a:srgbClr val="010FFF"/>
                </a:solidFill>
                <a:latin typeface="Century Gothic" panose="020B0502020202020204" pitchFamily="34" charset="0"/>
              </a:rPr>
              <a:t>dotace </a:t>
            </a:r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</a:rPr>
              <a:t>na náklady akreditovaného poskytovatele </a:t>
            </a:r>
            <a:r>
              <a:rPr lang="cs-CZ" b="1" dirty="0">
                <a:solidFill>
                  <a:srgbClr val="010FFF"/>
                </a:solidFill>
                <a:latin typeface="Century Gothic" panose="020B0502020202020204" pitchFamily="34" charset="0"/>
              </a:rPr>
              <a:t>ve výši 25 000 Kč na </a:t>
            </a:r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</a:rPr>
              <a:t>každý kalendářní </a:t>
            </a:r>
            <a:r>
              <a:rPr lang="cs-CZ" b="1" dirty="0">
                <a:solidFill>
                  <a:srgbClr val="010FFF"/>
                </a:solidFill>
                <a:latin typeface="Century Gothic" panose="020B0502020202020204" pitchFamily="34" charset="0"/>
              </a:rPr>
              <a:t>měsíc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rgbClr val="010FFF"/>
                </a:solidFill>
                <a:latin typeface="Century Gothic" panose="020B0502020202020204" pitchFamily="34" charset="0"/>
              </a:rPr>
              <a:t>Podpora dostupnosti zdravotních služeb </a:t>
            </a:r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</a:rPr>
              <a:t>podpora vzniku a zvýšení kapacity </a:t>
            </a:r>
            <a:r>
              <a:rPr lang="cs-CZ" b="1" dirty="0">
                <a:solidFill>
                  <a:srgbClr val="010FFF"/>
                </a:solidFill>
                <a:latin typeface="Century Gothic" panose="020B0502020202020204" pitchFamily="34" charset="0"/>
              </a:rPr>
              <a:t>v primární péči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b="1" u="sng" dirty="0">
                <a:solidFill>
                  <a:srgbClr val="010FFF"/>
                </a:solidFill>
                <a:latin typeface="Century Gothic" panose="020B0502020202020204" pitchFamily="34" charset="0"/>
              </a:rPr>
              <a:t>podpora příchodu lékařů </a:t>
            </a:r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</a:rPr>
              <a:t>(nový poskytovatel zdravotních služeb)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</a:rPr>
              <a:t>všeobecný praktický lékař, pediatr nebo praktický lékař pro děti a dorost, zubní lékař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</a:rPr>
              <a:t>až 1.300.000,- Kč při poskytování zdravotní služby na území obce do 20 tis. obyvatel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rgbClr val="010FFF"/>
                </a:solidFill>
                <a:latin typeface="Century Gothic" panose="020B0502020202020204" pitchFamily="34" charset="0"/>
              </a:rPr>
              <a:t>při získání motivačního benefitu ze strany obce může být dotace navýšena až o 200 tis. Kč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rgbClr val="010FFF"/>
                </a:solidFill>
                <a:latin typeface="Century Gothic" panose="020B0502020202020204" pitchFamily="34" charset="0"/>
              </a:rPr>
              <a:t>podpora</a:t>
            </a:r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</a:rPr>
              <a:t> zvýšení/</a:t>
            </a:r>
            <a:r>
              <a:rPr lang="cs-CZ" b="1" dirty="0">
                <a:solidFill>
                  <a:srgbClr val="010FFF"/>
                </a:solidFill>
                <a:latin typeface="Century Gothic" panose="020B0502020202020204" pitchFamily="34" charset="0"/>
              </a:rPr>
              <a:t>posílení kapacity stávajícího poskytovatele </a:t>
            </a:r>
            <a:r>
              <a:rPr lang="pl-PL" dirty="0">
                <a:solidFill>
                  <a:srgbClr val="010FFF"/>
                </a:solidFill>
                <a:latin typeface="Century Gothic" panose="020B0502020202020204" pitchFamily="34" charset="0"/>
              </a:rPr>
              <a:t>až 300.000,- Kč ročně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rgbClr val="010FFF"/>
                </a:solidFill>
                <a:latin typeface="Century Gothic" panose="020B0502020202020204" pitchFamily="34" charset="0"/>
              </a:rPr>
              <a:t>podpora rozšíření místní dostupnosti </a:t>
            </a:r>
            <a:r>
              <a:rPr lang="pl-PL" dirty="0">
                <a:solidFill>
                  <a:srgbClr val="010FFF"/>
                </a:solidFill>
                <a:latin typeface="Century Gothic" panose="020B0502020202020204" pitchFamily="34" charset="0"/>
              </a:rPr>
              <a:t>až 200.000,- Kč ročně</a:t>
            </a:r>
            <a:endParaRPr lang="cs-CZ" dirty="0">
              <a:solidFill>
                <a:srgbClr val="010FFF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49465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2" cy="6858001"/>
          </a:xfrm>
        </p:spPr>
      </p:pic>
      <p:sp>
        <p:nvSpPr>
          <p:cNvPr id="5" name="TextovéPole 4"/>
          <p:cNvSpPr txBox="1"/>
          <p:nvPr/>
        </p:nvSpPr>
        <p:spPr>
          <a:xfrm>
            <a:off x="632254" y="365125"/>
            <a:ext cx="4357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Den s Ústeckým krajem  - okres Teplice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632254" y="822160"/>
            <a:ext cx="109443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10FFF"/>
                </a:solidFill>
                <a:latin typeface="Century Gothic" panose="020B0502020202020204" pitchFamily="34" charset="0"/>
              </a:rPr>
              <a:t>Oblast zdravotnictví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7094838" y="365125"/>
            <a:ext cx="4357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14. května 2024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9532AA6A-E62C-B51C-9617-3C605FEEFD8F}"/>
              </a:ext>
            </a:extLst>
          </p:cNvPr>
          <p:cNvSpPr txBox="1"/>
          <p:nvPr/>
        </p:nvSpPr>
        <p:spPr>
          <a:xfrm>
            <a:off x="632254" y="1833194"/>
            <a:ext cx="11115798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000DFF"/>
                </a:solidFill>
                <a:latin typeface="Century Gothic" panose="020B0502020202020204" pitchFamily="34" charset="0"/>
              </a:rPr>
              <a:t>Další dotační programy</a:t>
            </a:r>
            <a:endParaRPr lang="cs-CZ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u="sng" dirty="0">
                <a:solidFill>
                  <a:srgbClr val="010FFF"/>
                </a:solidFill>
                <a:latin typeface="Century Gothic" panose="020B0502020202020204" pitchFamily="34" charset="0"/>
              </a:rPr>
              <a:t>Vybrané služby zdravotní péče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</a:rPr>
              <a:t>zajištění kapacit zdravotních služeb v rámci programů </a:t>
            </a:r>
            <a:r>
              <a:rPr lang="cs-CZ" b="1" dirty="0">
                <a:solidFill>
                  <a:srgbClr val="010FFF"/>
                </a:solidFill>
                <a:latin typeface="Century Gothic" panose="020B0502020202020204" pitchFamily="34" charset="0"/>
              </a:rPr>
              <a:t>hospicové a paliativní péče </a:t>
            </a:r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</a:rPr>
              <a:t>(provozní výdaje, materiální a technické vybavení),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rgbClr val="010FFF"/>
                </a:solidFill>
                <a:latin typeface="Century Gothic" panose="020B0502020202020204" pitchFamily="34" charset="0"/>
              </a:rPr>
              <a:t>intervenční programy </a:t>
            </a:r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</a:rPr>
              <a:t>v oblasti prevence sexuálně přenosných chorob,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rgbClr val="010FFF"/>
                </a:solidFill>
                <a:latin typeface="Century Gothic" panose="020B0502020202020204" pitchFamily="34" charset="0"/>
              </a:rPr>
              <a:t>programy léčby osob závislých na drogách </a:t>
            </a:r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</a:rPr>
              <a:t>a ostatních návykových látkách a akutně intoxikovaných</a:t>
            </a:r>
            <a:endParaRPr lang="pl-PL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u="sng" dirty="0">
                <a:solidFill>
                  <a:srgbClr val="010FFF"/>
                </a:solidFill>
                <a:latin typeface="Century Gothic" panose="020B0502020202020204" pitchFamily="34" charset="0"/>
              </a:rPr>
              <a:t>Lékařské a zdravotnické vzdělávací akce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</a:rPr>
              <a:t>oborově významná, ověřená a případně pravidelně opakující se projekt/akce, která svým charakterem naplňuje nadregionální či regionální významnost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u="sng" dirty="0">
                <a:solidFill>
                  <a:srgbClr val="010FFF"/>
                </a:solidFill>
                <a:latin typeface="Century Gothic" panose="020B0502020202020204" pitchFamily="34" charset="0"/>
              </a:rPr>
              <a:t>Podpora léčebné rehabilitace a rehabilitačních pobyt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</a:rPr>
              <a:t>pro děti a dospělé </a:t>
            </a:r>
            <a:r>
              <a:rPr lang="cs-CZ" b="1" dirty="0">
                <a:solidFill>
                  <a:srgbClr val="010FFF"/>
                </a:solidFill>
                <a:latin typeface="Century Gothic" panose="020B0502020202020204" pitchFamily="34" charset="0"/>
              </a:rPr>
              <a:t>se vzácným onemocněním</a:t>
            </a:r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</a:rPr>
              <a:t>, </a:t>
            </a:r>
            <a:r>
              <a:rPr lang="cs-CZ" b="1" dirty="0">
                <a:solidFill>
                  <a:srgbClr val="010FFF"/>
                </a:solidFill>
                <a:latin typeface="Century Gothic" panose="020B0502020202020204" pitchFamily="34" charset="0"/>
              </a:rPr>
              <a:t>onkologickým onemocněním</a:t>
            </a:r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</a:rPr>
              <a:t>, </a:t>
            </a:r>
            <a:r>
              <a:rPr lang="cs-CZ" b="1" dirty="0">
                <a:solidFill>
                  <a:srgbClr val="010FFF"/>
                </a:solidFill>
                <a:latin typeface="Century Gothic" panose="020B0502020202020204" pitchFamily="34" charset="0"/>
              </a:rPr>
              <a:t>anebo jiným tělesným, mentálním či kombinovaným postižením</a:t>
            </a:r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</a:rPr>
              <a:t>, pokud je přiznám příspěvek na péči ve III. a IV. stupni postižení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u="sng" dirty="0">
                <a:solidFill>
                  <a:srgbClr val="010FFF"/>
                </a:solidFill>
                <a:latin typeface="Century Gothic" panose="020B0502020202020204" pitchFamily="34" charset="0"/>
              </a:rPr>
              <a:t>realizované na doporučení všeobecného praktického lékaře, pediatra</a:t>
            </a:r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</a:rPr>
              <a:t> (praktického lékaře pro děti a dorost) anebo ambulantního specialisty </a:t>
            </a:r>
            <a:r>
              <a:rPr lang="cs-CZ" u="sng" dirty="0">
                <a:solidFill>
                  <a:srgbClr val="010FFF"/>
                </a:solidFill>
                <a:latin typeface="Century Gothic" panose="020B0502020202020204" pitchFamily="34" charset="0"/>
              </a:rPr>
              <a:t>nad rámec </a:t>
            </a:r>
            <a:r>
              <a:rPr lang="cs-CZ" u="sng">
                <a:solidFill>
                  <a:srgbClr val="010FFF"/>
                </a:solidFill>
                <a:latin typeface="Century Gothic" panose="020B0502020202020204" pitchFamily="34" charset="0"/>
              </a:rPr>
              <a:t>úhrad zdravotního pojištění</a:t>
            </a:r>
            <a:endParaRPr lang="cs-CZ" u="sng" dirty="0">
              <a:solidFill>
                <a:srgbClr val="010FFF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66934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12192002" cy="6858001"/>
          </a:xfrm>
        </p:spPr>
      </p:pic>
      <p:sp>
        <p:nvSpPr>
          <p:cNvPr id="5" name="TextovéPole 4"/>
          <p:cNvSpPr txBox="1"/>
          <p:nvPr/>
        </p:nvSpPr>
        <p:spPr>
          <a:xfrm>
            <a:off x="632254" y="365125"/>
            <a:ext cx="43578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Den s Ústeckým krajem – okres Teplice</a:t>
            </a:r>
          </a:p>
          <a:p>
            <a:endParaRPr lang="cs-CZ" sz="1200" dirty="0">
              <a:solidFill>
                <a:srgbClr val="010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632254" y="1002197"/>
            <a:ext cx="109443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10FFF"/>
                </a:solidFill>
                <a:latin typeface="Century Gothic" panose="020B0502020202020204" pitchFamily="34" charset="0"/>
              </a:rPr>
              <a:t>Oblast finanční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673443" y="2193267"/>
            <a:ext cx="1086201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Metodická pomoc obcím v oblasti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cs-CZ" sz="2400" dirty="0">
                <a:solidFill>
                  <a:srgbClr val="010FFF"/>
                </a:solidFill>
                <a:latin typeface="Century Gothic" panose="020B0502020202020204" pitchFamily="34" charset="0"/>
              </a:rPr>
              <a:t>účetnictví a rozpočtu, setkání a semináře ve spolupráci s MF;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cs-CZ" sz="2400" dirty="0">
                <a:solidFill>
                  <a:srgbClr val="010FFF"/>
                </a:solidFill>
                <a:latin typeface="Century Gothic" panose="020B0502020202020204" pitchFamily="34" charset="0"/>
              </a:rPr>
              <a:t>místních a správních poplatků;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cs-CZ" sz="2400" dirty="0">
                <a:solidFill>
                  <a:srgbClr val="010FFF"/>
                </a:solidFill>
                <a:latin typeface="Century Gothic" panose="020B0502020202020204" pitchFamily="34" charset="0"/>
              </a:rPr>
              <a:t>vymáhání daňových nedoplatků a porušení rozpočtové kázně; 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cs-CZ" sz="2400" dirty="0">
                <a:solidFill>
                  <a:srgbClr val="010FFF"/>
                </a:solidFill>
                <a:latin typeface="Century Gothic" panose="020B0502020202020204" pitchFamily="34" charset="0"/>
              </a:rPr>
              <a:t>konzultace k zpracování výkazů, k vyplnění příkazových bloků.</a:t>
            </a:r>
          </a:p>
          <a:p>
            <a:pPr lvl="0"/>
            <a:endParaRPr lang="cs-CZ" sz="1200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Oblast dotací a vztahů k státnímu rozpočtu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pl-PL" sz="2400" dirty="0">
                <a:solidFill>
                  <a:srgbClr val="010FFF"/>
                </a:solidFill>
                <a:latin typeface="Century Gothic" panose="020B0502020202020204" pitchFamily="34" charset="0"/>
              </a:rPr>
              <a:t>dotační programy pro obce z rozpočtu kraje;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pl-PL" sz="2400" dirty="0">
                <a:solidFill>
                  <a:srgbClr val="010FFF"/>
                </a:solidFill>
                <a:latin typeface="Century Gothic" panose="020B0502020202020204" pitchFamily="34" charset="0"/>
              </a:rPr>
              <a:t>zprostředkování průtokových dotací ze státního rozpočtu;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pl-PL" sz="2400" dirty="0">
                <a:solidFill>
                  <a:srgbClr val="010FFF"/>
                </a:solidFill>
                <a:latin typeface="Century Gothic" panose="020B0502020202020204" pitchFamily="34" charset="0"/>
              </a:rPr>
              <a:t>rozpis a zasílání příspěvku na výkon státní správy;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pl-PL" sz="2400" dirty="0">
                <a:solidFill>
                  <a:srgbClr val="010FFF"/>
                </a:solidFill>
                <a:latin typeface="Century Gothic" panose="020B0502020202020204" pitchFamily="34" charset="0"/>
              </a:rPr>
              <a:t>souhrnné podklady pro finanční vypořádání.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endParaRPr lang="pl-PL" sz="2400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marL="800100" lvl="1" indent="-342900">
              <a:buFont typeface="Courier New" panose="02070309020205020404" pitchFamily="49" charset="0"/>
              <a:buChar char="o"/>
            </a:pPr>
            <a:endParaRPr lang="pl-PL" sz="2400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marL="800100" lvl="1" indent="-342900">
              <a:buFont typeface="Courier New" panose="02070309020205020404" pitchFamily="49" charset="0"/>
              <a:buChar char="o"/>
            </a:pPr>
            <a:endParaRPr lang="pl-PL" sz="2400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lvl="0"/>
            <a:endParaRPr lang="cs-CZ" sz="1200" dirty="0">
              <a:solidFill>
                <a:srgbClr val="010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7094838" y="365125"/>
            <a:ext cx="4357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14. května 2024</a:t>
            </a:r>
          </a:p>
        </p:txBody>
      </p:sp>
    </p:spTree>
    <p:extLst>
      <p:ext uri="{BB962C8B-B14F-4D97-AF65-F5344CB8AC3E}">
        <p14:creationId xmlns:p14="http://schemas.microsoft.com/office/powerpoint/2010/main" val="488170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76BC5A-DC55-E952-FC03-E9F851FF08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6416B05-7F6E-A2BD-1A26-1DA9B5BB2B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D2D4FFCA-C064-8A5D-5FBA-DCC0C72C17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12192002" cy="6858001"/>
          </a:xfr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CBE0B0E6-7593-A529-7E36-CCD64F1026E1}"/>
              </a:ext>
            </a:extLst>
          </p:cNvPr>
          <p:cNvSpPr txBox="1"/>
          <p:nvPr/>
        </p:nvSpPr>
        <p:spPr>
          <a:xfrm>
            <a:off x="632254" y="365125"/>
            <a:ext cx="43578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Den s Ústeckým krajem – okres Teplice</a:t>
            </a:r>
          </a:p>
          <a:p>
            <a:endParaRPr lang="cs-CZ" sz="1200" dirty="0">
              <a:solidFill>
                <a:srgbClr val="010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CD9E97E0-3F46-64CF-688C-9831D91A5878}"/>
              </a:ext>
            </a:extLst>
          </p:cNvPr>
          <p:cNvSpPr txBox="1"/>
          <p:nvPr/>
        </p:nvSpPr>
        <p:spPr>
          <a:xfrm>
            <a:off x="632254" y="1002197"/>
            <a:ext cx="109443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10FFF"/>
                </a:solidFill>
                <a:latin typeface="Century Gothic" panose="020B0502020202020204" pitchFamily="34" charset="0"/>
              </a:rPr>
              <a:t>Oblast školství, mládeže a sportu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0D8FF3A7-6A6E-83B7-EECC-7A56D51E510B}"/>
              </a:ext>
            </a:extLst>
          </p:cNvPr>
          <p:cNvSpPr txBox="1"/>
          <p:nvPr/>
        </p:nvSpPr>
        <p:spPr>
          <a:xfrm>
            <a:off x="7094838" y="365125"/>
            <a:ext cx="4357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14. května 2024</a:t>
            </a:r>
          </a:p>
        </p:txBody>
      </p:sp>
      <p:pic>
        <p:nvPicPr>
          <p:cNvPr id="6" name="Obrázek 5" descr="Obsah obrázku text, snímek obrazovky, číslo, diagram&#10;&#10;Popis byl vytvořen automaticky">
            <a:extLst>
              <a:ext uri="{FF2B5EF4-FFF2-40B4-BE49-F238E27FC236}">
                <a16:creationId xmlns:a16="http://schemas.microsoft.com/office/drawing/2014/main" id="{435AE9C2-B610-3064-B442-9FA1F84EF9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695" y="1866095"/>
            <a:ext cx="6087325" cy="4686954"/>
          </a:xfrm>
          <a:prstGeom prst="rect">
            <a:avLst/>
          </a:prstGeom>
        </p:spPr>
      </p:pic>
      <p:pic>
        <p:nvPicPr>
          <p:cNvPr id="11" name="Obrázek 10" descr="Obsah obrázku text, snímek obrazovky, Písmo, diagram&#10;&#10;Popis byl vytvořen automaticky">
            <a:extLst>
              <a:ext uri="{FF2B5EF4-FFF2-40B4-BE49-F238E27FC236}">
                <a16:creationId xmlns:a16="http://schemas.microsoft.com/office/drawing/2014/main" id="{4BF929D2-9E8D-584D-737D-F4F85F6E05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1020" y="1833194"/>
            <a:ext cx="4706007" cy="4753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8564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739" y="-1"/>
            <a:ext cx="12192002" cy="6858001"/>
          </a:xfrm>
        </p:spPr>
      </p:pic>
      <p:sp>
        <p:nvSpPr>
          <p:cNvPr id="5" name="TextovéPole 4"/>
          <p:cNvSpPr txBox="1"/>
          <p:nvPr/>
        </p:nvSpPr>
        <p:spPr>
          <a:xfrm>
            <a:off x="632254" y="365125"/>
            <a:ext cx="43578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Den s Ústeckým krajem – okres Teplice</a:t>
            </a:r>
          </a:p>
          <a:p>
            <a:endParaRPr lang="cs-CZ" sz="1200" dirty="0">
              <a:solidFill>
                <a:srgbClr val="010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632254" y="1002197"/>
            <a:ext cx="109443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10FFF"/>
                </a:solidFill>
                <a:latin typeface="Century Gothic" panose="020B0502020202020204" pitchFamily="34" charset="0"/>
              </a:rPr>
              <a:t>Oblast školství, mládeže a sportu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632254" y="2047178"/>
            <a:ext cx="10862016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Duševní zdraví dětí v Ústeckém kraji</a:t>
            </a:r>
          </a:p>
          <a:p>
            <a:endParaRPr lang="cs-CZ" sz="2400" b="1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33 % Dětí vykazuje symptomy úzkosti,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11,5 %  těžké deprese,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34 % sebepoškozování dívek v posledním roce. </a:t>
            </a:r>
            <a:endParaRPr lang="cs-CZ" sz="2400" b="1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endParaRPr lang="cs-CZ" sz="1800" b="1" dirty="0">
              <a:solidFill>
                <a:schemeClr val="accent1">
                  <a:lumMod val="50000"/>
                </a:schemeClr>
              </a:solidFill>
              <a:effectLst/>
              <a:latin typeface="Century Gothic" panose="020B0502020202020204" pitchFamily="34" charset="0"/>
              <a:ea typeface="Aptos" panose="020B0004020202020204" pitchFamily="34" charset="0"/>
            </a:endParaRPr>
          </a:p>
          <a:p>
            <a:r>
              <a:rPr lang="cs-CZ" sz="1800" b="1" dirty="0">
                <a:solidFill>
                  <a:schemeClr val="accent1">
                    <a:lumMod val="50000"/>
                  </a:schemeClr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</a:rPr>
              <a:t>Mgr. Dita Henzlová</a:t>
            </a:r>
            <a:endParaRPr lang="cs-CZ" sz="1800" dirty="0">
              <a:solidFill>
                <a:schemeClr val="accent1">
                  <a:lumMod val="50000"/>
                </a:schemeClr>
              </a:solidFill>
              <a:effectLst/>
              <a:latin typeface="Century Gothic" panose="020B0502020202020204" pitchFamily="34" charset="0"/>
              <a:ea typeface="Aptos" panose="020B0004020202020204" pitchFamily="34" charset="0"/>
            </a:endParaRPr>
          </a:p>
          <a:p>
            <a:r>
              <a:rPr lang="cs-CZ" sz="1800" b="1" dirty="0">
                <a:solidFill>
                  <a:schemeClr val="accent1">
                    <a:lumMod val="50000"/>
                  </a:schemeClr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</a:rPr>
              <a:t>Odbor školství mládeže a tělovýchovy</a:t>
            </a:r>
            <a:endParaRPr lang="cs-CZ" sz="1800" dirty="0">
              <a:solidFill>
                <a:schemeClr val="accent1">
                  <a:lumMod val="50000"/>
                </a:schemeClr>
              </a:solidFill>
              <a:effectLst/>
              <a:latin typeface="Century Gothic" panose="020B0502020202020204" pitchFamily="34" charset="0"/>
              <a:ea typeface="Aptos" panose="020B0004020202020204" pitchFamily="34" charset="0"/>
            </a:endParaRPr>
          </a:p>
          <a:p>
            <a:r>
              <a:rPr lang="cs-CZ" sz="1600" dirty="0">
                <a:solidFill>
                  <a:schemeClr val="accent1">
                    <a:lumMod val="50000"/>
                  </a:schemeClr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</a:rPr>
              <a:t>krajská školská koordinátorka prevence</a:t>
            </a:r>
          </a:p>
          <a:p>
            <a:r>
              <a:rPr lang="cs-CZ" sz="1600" dirty="0">
                <a:solidFill>
                  <a:schemeClr val="accent1">
                    <a:lumMod val="50000"/>
                  </a:schemeClr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</a:rPr>
              <a:t>Tel.:  +420 475 657 299</a:t>
            </a:r>
          </a:p>
          <a:p>
            <a:r>
              <a:rPr lang="cs-CZ" sz="1600" dirty="0">
                <a:solidFill>
                  <a:schemeClr val="accent1">
                    <a:lumMod val="50000"/>
                  </a:schemeClr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</a:rPr>
              <a:t>e-mail: </a:t>
            </a:r>
            <a:r>
              <a:rPr lang="cs-CZ" sz="1600" u="sng" dirty="0">
                <a:solidFill>
                  <a:srgbClr val="0563C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hlinkClick r:id="rId4"/>
              </a:rPr>
              <a:t>henzlova.d@kr-ustecky.cz</a:t>
            </a:r>
            <a:r>
              <a:rPr lang="cs-CZ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</a:rPr>
              <a:t> </a:t>
            </a:r>
          </a:p>
          <a:p>
            <a:endParaRPr lang="cs-CZ" b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cs-CZ" sz="24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Od 1. 9. 2024 Centrum školských poradenských služeb v Bílině </a:t>
            </a:r>
          </a:p>
          <a:p>
            <a:endParaRPr lang="cs-CZ" sz="2400" b="1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r>
              <a:rPr lang="cs-CZ" sz="24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Od </a:t>
            </a:r>
            <a:r>
              <a:rPr lang="cs-CZ" sz="2400" b="1" dirty="0" err="1">
                <a:solidFill>
                  <a:srgbClr val="010FFF"/>
                </a:solidFill>
                <a:latin typeface="Century Gothic" panose="020B0502020202020204" pitchFamily="34" charset="0"/>
              </a:rPr>
              <a:t>šk</a:t>
            </a:r>
            <a:r>
              <a:rPr lang="cs-CZ" sz="24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. roku 25/26 Výuka E oborů v Bílině</a:t>
            </a:r>
          </a:p>
          <a:p>
            <a:endParaRPr lang="cs-CZ" sz="2400" b="1" dirty="0">
              <a:solidFill>
                <a:srgbClr val="010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7094838" y="365125"/>
            <a:ext cx="4357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14. května 2024</a:t>
            </a:r>
          </a:p>
        </p:txBody>
      </p:sp>
    </p:spTree>
    <p:extLst>
      <p:ext uri="{BB962C8B-B14F-4D97-AF65-F5344CB8AC3E}">
        <p14:creationId xmlns:p14="http://schemas.microsoft.com/office/powerpoint/2010/main" val="28161533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-113303"/>
            <a:ext cx="12192002" cy="6858001"/>
          </a:xfrm>
        </p:spPr>
      </p:pic>
      <p:sp>
        <p:nvSpPr>
          <p:cNvPr id="5" name="TextovéPole 4"/>
          <p:cNvSpPr txBox="1"/>
          <p:nvPr/>
        </p:nvSpPr>
        <p:spPr>
          <a:xfrm>
            <a:off x="632254" y="322733"/>
            <a:ext cx="4357816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cs-CZ" sz="1200" dirty="0">
                <a:solidFill>
                  <a:srgbClr val="010FFF"/>
                </a:solidFill>
                <a:latin typeface="Century Gothic"/>
              </a:rPr>
              <a:t>  Den s Ústeckým krajem – okres </a:t>
            </a:r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Teplice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785649" y="805327"/>
            <a:ext cx="77106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latin typeface="Century Gothic" panose="020B0502020202020204" pitchFamily="34" charset="0"/>
                <a:cs typeface="Calibri" panose="020F0502020204030204" pitchFamily="34" charset="0"/>
              </a:rPr>
              <a:t>Stav silnic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7094838" y="322733"/>
            <a:ext cx="4357816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14. května 2024</a:t>
            </a:r>
          </a:p>
        </p:txBody>
      </p:sp>
      <p:sp>
        <p:nvSpPr>
          <p:cNvPr id="3" name="Obdélník 2"/>
          <p:cNvSpPr/>
          <p:nvPr/>
        </p:nvSpPr>
        <p:spPr>
          <a:xfrm>
            <a:off x="3295135" y="838018"/>
            <a:ext cx="8790531" cy="196977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cs-CZ" b="1" dirty="0">
                <a:solidFill>
                  <a:srgbClr val="000DFF"/>
                </a:solidFill>
                <a:latin typeface="Century Gothic" panose="020B0502020202020204" pitchFamily="34" charset="0"/>
              </a:rPr>
              <a:t>Celkem je v ÚK 3 653 km silnic (900 km II. třídy a 2 752 km III. třídy)</a:t>
            </a:r>
          </a:p>
          <a:p>
            <a:endParaRPr lang="cs-CZ" sz="1600" b="1" dirty="0">
              <a:solidFill>
                <a:srgbClr val="000DFF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200" dirty="0">
                <a:solidFill>
                  <a:srgbClr val="000DFF"/>
                </a:solidFill>
                <a:latin typeface="Century Gothic" panose="020B0502020202020204" pitchFamily="34" charset="0"/>
              </a:rPr>
              <a:t>Děčín – 552 km (142 km II. třídy a 399 km III. třídy, provoz SUS Děčín)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200" dirty="0">
                <a:solidFill>
                  <a:srgbClr val="000DFF"/>
                </a:solidFill>
                <a:latin typeface="Century Gothic"/>
              </a:rPr>
              <a:t>Chomutov – 541 km (139 km II. třídy a 412 km III. třídy, provoz SUS Chomutov)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200" dirty="0">
                <a:solidFill>
                  <a:srgbClr val="000DFF"/>
                </a:solidFill>
                <a:latin typeface="Century Gothic"/>
              </a:rPr>
              <a:t>Louny – 816 km (219 km II. třídy a 597 km III. třídy, provoz SUS Louny)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200" dirty="0">
                <a:solidFill>
                  <a:srgbClr val="000DFF"/>
                </a:solidFill>
                <a:latin typeface="Century Gothic" panose="020B0502020202020204" pitchFamily="34" charset="0"/>
              </a:rPr>
              <a:t>Litoměřice – 866 km (215 km II. třídy a 651 km III. třídy, provoz SUS Litoměřice)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200" dirty="0">
                <a:solidFill>
                  <a:srgbClr val="000DFF"/>
                </a:solidFill>
                <a:latin typeface="Century Gothic" panose="020B0502020202020204" pitchFamily="34" charset="0"/>
              </a:rPr>
              <a:t>Most – 207 km (43 km II. třídy a 164 km III. třídy, provoz SUS Chomutov)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b="1" dirty="0">
                <a:solidFill>
                  <a:srgbClr val="000DFF"/>
                </a:solidFill>
                <a:latin typeface="Century Gothic" panose="020B0502020202020204" pitchFamily="34" charset="0"/>
              </a:rPr>
              <a:t>Teplice – 336 km (63 km II. třídy a 273 km III. třídy, provoz SUS Ústí nad Labem)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200" dirty="0">
                <a:solidFill>
                  <a:srgbClr val="000DFF"/>
                </a:solidFill>
                <a:latin typeface="Century Gothic" panose="020B0502020202020204" pitchFamily="34" charset="0"/>
              </a:rPr>
              <a:t>Ústí nad Labem – 324 km (86 km II. třídy a 238 km III. třídy, provoz SUS Ústí nad Labem)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5544704" y="3046073"/>
            <a:ext cx="5834650" cy="3385542"/>
          </a:xfrm>
          <a:prstGeom prst="rect">
            <a:avLst/>
          </a:prstGeom>
          <a:noFill/>
          <a:ln w="57150">
            <a:solidFill>
              <a:schemeClr val="accent6">
                <a:lumMod val="20000"/>
                <a:lumOff val="80000"/>
              </a:schemeClr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cs-CZ" sz="1400" b="1" u="sng" dirty="0">
                <a:solidFill>
                  <a:srgbClr val="000DFF"/>
                </a:solidFill>
                <a:latin typeface="Century Gothic"/>
              </a:rPr>
              <a:t>Plánované opravy živičných povrchů v okrese Teplice v r. 2024</a:t>
            </a:r>
          </a:p>
          <a:p>
            <a:endParaRPr lang="cs-CZ" sz="1400" b="1" u="sng" dirty="0">
              <a:solidFill>
                <a:srgbClr val="000DFF"/>
              </a:solidFill>
              <a:latin typeface="Century Gothic"/>
              <a:ea typeface="+mn-lt"/>
              <a:cs typeface="+mn-lt"/>
            </a:endParaRPr>
          </a:p>
          <a:p>
            <a:pPr lvl="0">
              <a:tabLst>
                <a:tab pos="447675" algn="l"/>
                <a:tab pos="1614488" algn="l"/>
              </a:tabLst>
            </a:pPr>
            <a:r>
              <a:rPr lang="cs-CZ" sz="1100" dirty="0">
                <a:solidFill>
                  <a:srgbClr val="000DFF"/>
                </a:solidFill>
                <a:latin typeface="Century Gothic" panose="020B0502020202020204" pitchFamily="34" charset="0"/>
              </a:rPr>
              <a:t>	III/25328 	Nová Ves – Straky </a:t>
            </a:r>
          </a:p>
          <a:p>
            <a:pPr lvl="0">
              <a:tabLst>
                <a:tab pos="447675" algn="l"/>
                <a:tab pos="1614488" algn="l"/>
              </a:tabLst>
            </a:pPr>
            <a:r>
              <a:rPr lang="cs-CZ" sz="1100" dirty="0">
                <a:solidFill>
                  <a:srgbClr val="000DFF"/>
                </a:solidFill>
                <a:latin typeface="Century Gothic" panose="020B0502020202020204" pitchFamily="34" charset="0"/>
              </a:rPr>
              <a:t>	III/25613	Jeníkov (pila) – Háj</a:t>
            </a:r>
          </a:p>
          <a:p>
            <a:pPr lvl="0">
              <a:tabLst>
                <a:tab pos="447675" algn="l"/>
                <a:tab pos="1614488" algn="l"/>
              </a:tabLst>
            </a:pPr>
            <a:r>
              <a:rPr lang="cs-CZ" sz="1100" dirty="0">
                <a:solidFill>
                  <a:srgbClr val="000DFF"/>
                </a:solidFill>
                <a:latin typeface="Century Gothic" panose="020B0502020202020204" pitchFamily="34" charset="0"/>
              </a:rPr>
              <a:t>	III/25813	Štěpánov – Lukov – hr. Okresu LT</a:t>
            </a:r>
          </a:p>
          <a:p>
            <a:pPr lvl="0">
              <a:tabLst>
                <a:tab pos="447675" algn="l"/>
                <a:tab pos="1614488" algn="l"/>
              </a:tabLst>
            </a:pPr>
            <a:r>
              <a:rPr lang="cs-CZ" sz="1100" dirty="0">
                <a:solidFill>
                  <a:srgbClr val="000DFF"/>
                </a:solidFill>
                <a:latin typeface="Century Gothic" panose="020B0502020202020204" pitchFamily="34" charset="0"/>
              </a:rPr>
              <a:t>	II/253	</a:t>
            </a:r>
            <a:r>
              <a:rPr lang="cs-CZ" sz="1100" dirty="0" err="1">
                <a:solidFill>
                  <a:srgbClr val="000DFF"/>
                </a:solidFill>
                <a:latin typeface="Century Gothic" panose="020B0502020202020204" pitchFamily="34" charset="0"/>
              </a:rPr>
              <a:t>Vrchoslav</a:t>
            </a:r>
            <a:endParaRPr lang="cs-CZ" sz="1100" dirty="0">
              <a:solidFill>
                <a:srgbClr val="000DFF"/>
              </a:solidFill>
              <a:latin typeface="Century Gothic" panose="020B0502020202020204" pitchFamily="34" charset="0"/>
            </a:endParaRPr>
          </a:p>
          <a:p>
            <a:pPr lvl="0">
              <a:tabLst>
                <a:tab pos="447675" algn="l"/>
                <a:tab pos="1614488" algn="l"/>
              </a:tabLst>
            </a:pPr>
            <a:r>
              <a:rPr lang="cs-CZ" sz="1100" dirty="0">
                <a:solidFill>
                  <a:srgbClr val="000DFF"/>
                </a:solidFill>
                <a:latin typeface="Century Gothic" panose="020B0502020202020204" pitchFamily="34" charset="0"/>
              </a:rPr>
              <a:t>	III/2573	Mirošovice – </a:t>
            </a:r>
            <a:r>
              <a:rPr lang="cs-CZ" sz="1100" dirty="0" err="1">
                <a:solidFill>
                  <a:srgbClr val="000DFF"/>
                </a:solidFill>
                <a:latin typeface="Century Gothic" panose="020B0502020202020204" pitchFamily="34" charset="0"/>
              </a:rPr>
              <a:t>Tvrdín</a:t>
            </a:r>
            <a:endParaRPr lang="cs-CZ" sz="1100" dirty="0">
              <a:solidFill>
                <a:srgbClr val="000DFF"/>
              </a:solidFill>
              <a:latin typeface="Century Gothic" panose="020B0502020202020204" pitchFamily="34" charset="0"/>
            </a:endParaRPr>
          </a:p>
          <a:p>
            <a:pPr lvl="0">
              <a:tabLst>
                <a:tab pos="447675" algn="l"/>
                <a:tab pos="1614488" algn="l"/>
              </a:tabLst>
            </a:pPr>
            <a:r>
              <a:rPr lang="cs-CZ" sz="1100" dirty="0">
                <a:solidFill>
                  <a:srgbClr val="000DFF"/>
                </a:solidFill>
                <a:latin typeface="Century Gothic" panose="020B0502020202020204" pitchFamily="34" charset="0"/>
              </a:rPr>
              <a:t>	II/257	Hrobčice - Mirošovice</a:t>
            </a:r>
          </a:p>
          <a:p>
            <a:pPr lvl="0"/>
            <a:endParaRPr lang="cs-CZ" sz="1400" dirty="0">
              <a:solidFill>
                <a:srgbClr val="000DFF"/>
              </a:solidFill>
              <a:latin typeface="Century Gothic" panose="020B0502020202020204" pitchFamily="34" charset="0"/>
            </a:endParaRPr>
          </a:p>
          <a:p>
            <a:r>
              <a:rPr lang="cs-CZ" sz="1400" b="1" u="sng" dirty="0">
                <a:solidFill>
                  <a:srgbClr val="000DFF"/>
                </a:solidFill>
                <a:latin typeface="Century Gothic" panose="020B0502020202020204" pitchFamily="34" charset="0"/>
              </a:rPr>
              <a:t>Plánované stavební opravy v okrese Teplice v r. 2024</a:t>
            </a:r>
          </a:p>
          <a:p>
            <a:pPr lvl="0"/>
            <a:endParaRPr lang="cs-CZ" sz="1200" dirty="0">
              <a:solidFill>
                <a:srgbClr val="000DFF"/>
              </a:solidFill>
              <a:latin typeface="Century Gothic" panose="020B0502020202020204" pitchFamily="34" charset="0"/>
            </a:endParaRPr>
          </a:p>
          <a:p>
            <a:pPr>
              <a:tabLst>
                <a:tab pos="447675" algn="l"/>
                <a:tab pos="1614488" algn="l"/>
              </a:tabLst>
            </a:pPr>
            <a:r>
              <a:rPr lang="cs-CZ" sz="1100" dirty="0">
                <a:solidFill>
                  <a:srgbClr val="000DFF"/>
                </a:solidFill>
                <a:latin typeface="Century Gothic" panose="020B0502020202020204" pitchFamily="34" charset="0"/>
                <a:ea typeface="+mn-lt"/>
                <a:cs typeface="+mn-lt"/>
              </a:rPr>
              <a:t>	II/382	Oprava mostu </a:t>
            </a:r>
            <a:r>
              <a:rPr lang="cs-CZ" sz="1100" dirty="0" err="1">
                <a:solidFill>
                  <a:srgbClr val="000DFF"/>
                </a:solidFill>
                <a:latin typeface="Century Gothic" panose="020B0502020202020204" pitchFamily="34" charset="0"/>
                <a:ea typeface="+mn-lt"/>
                <a:cs typeface="+mn-lt"/>
              </a:rPr>
              <a:t>ev.č</a:t>
            </a:r>
            <a:r>
              <a:rPr lang="cs-CZ" sz="1100" dirty="0">
                <a:solidFill>
                  <a:srgbClr val="000DFF"/>
                </a:solidFill>
                <a:latin typeface="Century Gothic" panose="020B0502020202020204" pitchFamily="34" charset="0"/>
                <a:ea typeface="+mn-lt"/>
                <a:cs typeface="+mn-lt"/>
              </a:rPr>
              <a:t>. 382-002 Mikulov	          </a:t>
            </a:r>
          </a:p>
          <a:p>
            <a:pPr>
              <a:tabLst>
                <a:tab pos="447675" algn="l"/>
                <a:tab pos="1614488" algn="l"/>
              </a:tabLst>
            </a:pPr>
            <a:r>
              <a:rPr lang="cs-CZ" sz="1100" dirty="0">
                <a:solidFill>
                  <a:srgbClr val="000DFF"/>
                </a:solidFill>
                <a:latin typeface="Century Gothic" panose="020B0502020202020204" pitchFamily="34" charset="0"/>
                <a:ea typeface="+mn-lt"/>
                <a:cs typeface="+mn-lt"/>
              </a:rPr>
              <a:t>	III/25352	Oprava mostu 25352-2 </a:t>
            </a:r>
            <a:r>
              <a:rPr lang="cs-CZ" sz="1100" dirty="0" err="1">
                <a:solidFill>
                  <a:srgbClr val="000DFF"/>
                </a:solidFill>
                <a:latin typeface="Century Gothic" panose="020B0502020202020204" pitchFamily="34" charset="0"/>
                <a:ea typeface="+mn-lt"/>
                <a:cs typeface="+mn-lt"/>
              </a:rPr>
              <a:t>Malhostice</a:t>
            </a:r>
            <a:r>
              <a:rPr lang="cs-CZ" sz="1100" dirty="0">
                <a:solidFill>
                  <a:srgbClr val="000DFF"/>
                </a:solidFill>
                <a:latin typeface="Century Gothic" panose="020B0502020202020204" pitchFamily="34" charset="0"/>
                <a:ea typeface="+mn-lt"/>
                <a:cs typeface="+mn-lt"/>
              </a:rPr>
              <a:t> (I/63)</a:t>
            </a:r>
          </a:p>
          <a:p>
            <a:pPr>
              <a:tabLst>
                <a:tab pos="447675" algn="l"/>
                <a:tab pos="1614488" algn="l"/>
              </a:tabLst>
            </a:pPr>
            <a:r>
              <a:rPr lang="cs-CZ" sz="1100" dirty="0">
                <a:solidFill>
                  <a:srgbClr val="000DFF"/>
                </a:solidFill>
                <a:latin typeface="Century Gothic" panose="020B0502020202020204" pitchFamily="34" charset="0"/>
                <a:ea typeface="+mn-lt"/>
                <a:cs typeface="+mn-lt"/>
              </a:rPr>
              <a:t>	III/25327	Oprava mostu 25327-1 </a:t>
            </a:r>
            <a:r>
              <a:rPr lang="cs-CZ" sz="1100" dirty="0" err="1">
                <a:solidFill>
                  <a:srgbClr val="000DFF"/>
                </a:solidFill>
                <a:latin typeface="Century Gothic" panose="020B0502020202020204" pitchFamily="34" charset="0"/>
                <a:ea typeface="+mn-lt"/>
                <a:cs typeface="+mn-lt"/>
              </a:rPr>
              <a:t>Tuchlov</a:t>
            </a:r>
            <a:r>
              <a:rPr lang="cs-CZ" sz="1100" dirty="0">
                <a:solidFill>
                  <a:srgbClr val="000DFF"/>
                </a:solidFill>
                <a:latin typeface="Century Gothic" panose="020B0502020202020204" pitchFamily="34" charset="0"/>
                <a:ea typeface="+mn-lt"/>
                <a:cs typeface="+mn-lt"/>
              </a:rPr>
              <a:t> (přes I/13)   </a:t>
            </a:r>
          </a:p>
          <a:p>
            <a:pPr>
              <a:tabLst>
                <a:tab pos="447675" algn="l"/>
                <a:tab pos="1614488" algn="l"/>
              </a:tabLst>
            </a:pPr>
            <a:r>
              <a:rPr lang="cs-CZ" sz="1100" dirty="0">
                <a:solidFill>
                  <a:srgbClr val="000DFF"/>
                </a:solidFill>
                <a:latin typeface="Century Gothic" panose="020B0502020202020204" pitchFamily="34" charset="0"/>
                <a:ea typeface="+mn-lt"/>
                <a:cs typeface="+mn-lt"/>
              </a:rPr>
              <a:t>	II/258	</a:t>
            </a:r>
            <a:r>
              <a:rPr lang="cs-CZ" sz="1100" dirty="0" err="1">
                <a:solidFill>
                  <a:srgbClr val="000DFF"/>
                </a:solidFill>
                <a:latin typeface="Century Gothic" panose="020B0502020202020204" pitchFamily="34" charset="0"/>
                <a:ea typeface="+mn-lt"/>
                <a:cs typeface="+mn-lt"/>
              </a:rPr>
              <a:t>Štrbice</a:t>
            </a:r>
            <a:r>
              <a:rPr lang="cs-CZ" sz="1100" dirty="0">
                <a:solidFill>
                  <a:srgbClr val="000DFF"/>
                </a:solidFill>
                <a:latin typeface="Century Gothic" panose="020B0502020202020204" pitchFamily="34" charset="0"/>
                <a:ea typeface="+mn-lt"/>
                <a:cs typeface="+mn-lt"/>
              </a:rPr>
              <a:t>, sesuv svahu (nad obcí)</a:t>
            </a:r>
          </a:p>
          <a:p>
            <a:pPr>
              <a:tabLst>
                <a:tab pos="447675" algn="l"/>
                <a:tab pos="1614488" algn="l"/>
              </a:tabLst>
            </a:pPr>
            <a:r>
              <a:rPr lang="cs-CZ" sz="1100" dirty="0">
                <a:solidFill>
                  <a:srgbClr val="000DFF"/>
                </a:solidFill>
                <a:latin typeface="Century Gothic" panose="020B0502020202020204" pitchFamily="34" charset="0"/>
                <a:ea typeface="+mn-lt"/>
                <a:cs typeface="+mn-lt"/>
              </a:rPr>
              <a:t>	III/25825	Oprava mostu </a:t>
            </a:r>
            <a:r>
              <a:rPr lang="cs-CZ" sz="1100" dirty="0" err="1">
                <a:solidFill>
                  <a:srgbClr val="000DFF"/>
                </a:solidFill>
                <a:latin typeface="Century Gothic" panose="020B0502020202020204" pitchFamily="34" charset="0"/>
                <a:ea typeface="+mn-lt"/>
                <a:cs typeface="+mn-lt"/>
              </a:rPr>
              <a:t>ev.č</a:t>
            </a:r>
            <a:r>
              <a:rPr lang="cs-CZ" sz="1100" dirty="0">
                <a:solidFill>
                  <a:srgbClr val="000DFF"/>
                </a:solidFill>
                <a:latin typeface="Century Gothic" panose="020B0502020202020204" pitchFamily="34" charset="0"/>
                <a:ea typeface="+mn-lt"/>
                <a:cs typeface="+mn-lt"/>
              </a:rPr>
              <a:t>. 25825-2 Bořislav</a:t>
            </a:r>
          </a:p>
          <a:p>
            <a:pPr>
              <a:tabLst>
                <a:tab pos="447675" algn="l"/>
                <a:tab pos="1614488" algn="l"/>
              </a:tabLst>
            </a:pPr>
            <a:r>
              <a:rPr lang="cs-CZ" sz="1100" dirty="0">
                <a:solidFill>
                  <a:srgbClr val="000DFF"/>
                </a:solidFill>
                <a:latin typeface="Century Gothic" panose="020B0502020202020204" pitchFamily="34" charset="0"/>
                <a:ea typeface="+mn-lt"/>
                <a:cs typeface="+mn-lt"/>
              </a:rPr>
              <a:t>	III/25340	Oprava mostu </a:t>
            </a:r>
            <a:r>
              <a:rPr lang="cs-CZ" sz="1100" dirty="0" err="1">
                <a:solidFill>
                  <a:srgbClr val="000DFF"/>
                </a:solidFill>
                <a:latin typeface="Century Gothic" panose="020B0502020202020204" pitchFamily="34" charset="0"/>
                <a:ea typeface="+mn-lt"/>
                <a:cs typeface="+mn-lt"/>
              </a:rPr>
              <a:t>ev.č</a:t>
            </a:r>
            <a:r>
              <a:rPr lang="cs-CZ" sz="1100" dirty="0">
                <a:solidFill>
                  <a:srgbClr val="000DFF"/>
                </a:solidFill>
                <a:latin typeface="Century Gothic" panose="020B0502020202020204" pitchFamily="34" charset="0"/>
                <a:ea typeface="+mn-lt"/>
                <a:cs typeface="+mn-lt"/>
              </a:rPr>
              <a:t>. 25340-2 Verneřice</a:t>
            </a:r>
          </a:p>
          <a:p>
            <a:r>
              <a:rPr lang="cs-CZ" sz="1400" dirty="0">
                <a:solidFill>
                  <a:srgbClr val="000000"/>
                </a:solidFill>
                <a:ea typeface="+mn-lt"/>
                <a:cs typeface="+mn-lt"/>
              </a:rPr>
              <a:t>  </a:t>
            </a:r>
            <a:endParaRPr lang="cs-CZ" sz="1400" dirty="0">
              <a:ea typeface="Calibri"/>
              <a:cs typeface="Calibri"/>
            </a:endParaRPr>
          </a:p>
        </p:txBody>
      </p:sp>
      <p:graphicFrame>
        <p:nvGraphicFramePr>
          <p:cNvPr id="7" name="Graf 6">
            <a:extLst>
              <a:ext uri="{FF2B5EF4-FFF2-40B4-BE49-F238E27FC236}">
                <a16:creationId xmlns:a16="http://schemas.microsoft.com/office/drawing/2014/main" id="{358C8785-5FF6-4F17-92CA-8CFD3BDFC1A3}"/>
              </a:ext>
            </a:extLst>
          </p:cNvPr>
          <p:cNvGraphicFramePr>
            <a:graphicFrameLocks/>
          </p:cNvGraphicFramePr>
          <p:nvPr/>
        </p:nvGraphicFramePr>
        <p:xfrm>
          <a:off x="86582" y="3315698"/>
          <a:ext cx="5371538" cy="31771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Ovál 7">
            <a:extLst>
              <a:ext uri="{FF2B5EF4-FFF2-40B4-BE49-F238E27FC236}">
                <a16:creationId xmlns:a16="http://schemas.microsoft.com/office/drawing/2014/main" id="{E56A488C-5F1C-A31A-C3B8-3F0DE029FFF5}"/>
              </a:ext>
            </a:extLst>
          </p:cNvPr>
          <p:cNvSpPr/>
          <p:nvPr/>
        </p:nvSpPr>
        <p:spPr>
          <a:xfrm>
            <a:off x="3174476" y="3632350"/>
            <a:ext cx="537329" cy="2757801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83541B07-7874-CAE8-6934-F6026F9042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713" y="781825"/>
            <a:ext cx="2899426" cy="2533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1639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6" y="-1"/>
            <a:ext cx="12192002" cy="6858001"/>
          </a:xfrm>
        </p:spPr>
      </p:pic>
      <p:sp>
        <p:nvSpPr>
          <p:cNvPr id="5" name="TextovéPole 4"/>
          <p:cNvSpPr txBox="1"/>
          <p:nvPr/>
        </p:nvSpPr>
        <p:spPr>
          <a:xfrm>
            <a:off x="632254" y="365125"/>
            <a:ext cx="4357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Den s Ústeckým krajem – okres Teplice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673591" y="661043"/>
            <a:ext cx="9514689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sz="1100" b="1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r>
              <a:rPr lang="cs-CZ" sz="24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Dopravní obslužnost v rámci Dopravy Ústeckého kraje</a:t>
            </a:r>
          </a:p>
          <a:p>
            <a:endParaRPr lang="cs-CZ" sz="1200" b="1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2200" dirty="0" err="1">
                <a:solidFill>
                  <a:srgbClr val="010FFF"/>
                </a:solidFill>
                <a:latin typeface="Century Gothic" panose="020B0502020202020204" pitchFamily="34" charset="0"/>
              </a:rPr>
              <a:t>DÚKmobil</a:t>
            </a:r>
            <a:r>
              <a:rPr lang="cs-CZ" sz="2200" dirty="0">
                <a:solidFill>
                  <a:srgbClr val="010FFF"/>
                </a:solidFill>
                <a:latin typeface="Century Gothic" panose="020B0502020202020204" pitchFamily="34" charset="0"/>
              </a:rPr>
              <a:t> blíže lidem: prezentace ve školách, na náměstích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2200" dirty="0">
                <a:solidFill>
                  <a:srgbClr val="010FFF"/>
                </a:solidFill>
                <a:latin typeface="Century Gothic" panose="020B0502020202020204" pitchFamily="34" charset="0"/>
              </a:rPr>
              <a:t>Zintenzivnění propagace Mobilní aplikace </a:t>
            </a:r>
            <a:r>
              <a:rPr lang="cs-CZ" sz="2200" dirty="0" err="1">
                <a:solidFill>
                  <a:srgbClr val="010FFF"/>
                </a:solidFill>
                <a:latin typeface="Century Gothic" panose="020B0502020202020204" pitchFamily="34" charset="0"/>
              </a:rPr>
              <a:t>DÚKapka</a:t>
            </a:r>
            <a:r>
              <a:rPr lang="cs-CZ" sz="2200" dirty="0">
                <a:solidFill>
                  <a:srgbClr val="010FFF"/>
                </a:solidFill>
                <a:latin typeface="Century Gothic" panose="020B0502020202020204" pitchFamily="34" charset="0"/>
              </a:rPr>
              <a:t> (jednotlivé i časové jízdenky, vyhledavač spojení, </a:t>
            </a:r>
            <a:r>
              <a:rPr lang="cs-CZ" sz="2200" dirty="0" err="1">
                <a:solidFill>
                  <a:srgbClr val="010FFF"/>
                </a:solidFill>
                <a:latin typeface="Century Gothic" panose="020B0502020202020204" pitchFamily="34" charset="0"/>
              </a:rPr>
              <a:t>info</a:t>
            </a:r>
            <a:r>
              <a:rPr lang="cs-CZ" sz="2200" dirty="0">
                <a:solidFill>
                  <a:srgbClr val="010FFF"/>
                </a:solidFill>
                <a:latin typeface="Century Gothic" panose="020B0502020202020204" pitchFamily="34" charset="0"/>
              </a:rPr>
              <a:t> o výlukách), Facebook a Instagram DÚK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2200" dirty="0">
                <a:solidFill>
                  <a:srgbClr val="010FFF"/>
                </a:solidFill>
                <a:latin typeface="Century Gothic" panose="020B0502020202020204" pitchFamily="34" charset="0"/>
              </a:rPr>
              <a:t>Příprava nákupu jízdenek přes celostátní systém IDOS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2200" dirty="0">
                <a:solidFill>
                  <a:srgbClr val="010FFF"/>
                </a:solidFill>
                <a:latin typeface="Century Gothic" panose="020B0502020202020204" pitchFamily="34" charset="0"/>
              </a:rPr>
              <a:t>Změna názvu dopravce ČSAD Slaný s.r.o. = Doprava Teplice s.r.o.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2200" dirty="0">
                <a:solidFill>
                  <a:srgbClr val="010FFF"/>
                </a:solidFill>
                <a:latin typeface="Century Gothic" panose="020B0502020202020204" pitchFamily="34" charset="0"/>
              </a:rPr>
              <a:t>Od 8/2023 u dopravce DSÚK, p.o. nové autobusy Otokar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2200" dirty="0">
                <a:solidFill>
                  <a:srgbClr val="010FFF"/>
                </a:solidFill>
                <a:latin typeface="Century Gothic" panose="020B0502020202020204" pitchFamily="34" charset="0"/>
              </a:rPr>
              <a:t>Platby platební kartou ve všech zelených autobusech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2200" dirty="0">
                <a:solidFill>
                  <a:srgbClr val="010FFF"/>
                </a:solidFill>
                <a:latin typeface="Century Gothic" panose="020B0502020202020204" pitchFamily="34" charset="0"/>
              </a:rPr>
              <a:t>V roce 2024 velké množství výluk autobusových linek v souvislosti s uzavírkami silnic všech tříd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2200" dirty="0">
                <a:solidFill>
                  <a:srgbClr val="010FFF"/>
                </a:solidFill>
                <a:latin typeface="Century Gothic" panose="020B0502020202020204" pitchFamily="34" charset="0"/>
              </a:rPr>
              <a:t>Pokračující rekonstrukce trati 130 Děčín – Klášterec n. Ohří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2200" dirty="0">
                <a:solidFill>
                  <a:srgbClr val="010FFF"/>
                </a:solidFill>
                <a:latin typeface="Century Gothic" panose="020B0502020202020204" pitchFamily="34" charset="0"/>
              </a:rPr>
              <a:t>Od 12/2026 na páteřních linkách U1 a U3 nový dopravce RegioJet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7094838" y="365125"/>
            <a:ext cx="4357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14. května 2024</a:t>
            </a: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0666" y="2134186"/>
            <a:ext cx="1668574" cy="2966353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996" y="3009592"/>
            <a:ext cx="1540960" cy="2762866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79" y="2746982"/>
            <a:ext cx="663254" cy="663254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79" y="5103297"/>
            <a:ext cx="709999" cy="709999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9237" y="5915900"/>
            <a:ext cx="1651087" cy="881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9199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-1"/>
            <a:ext cx="12192002" cy="6858001"/>
          </a:xfrm>
        </p:spPr>
      </p:pic>
      <p:sp>
        <p:nvSpPr>
          <p:cNvPr id="5" name="TextovéPole 4"/>
          <p:cNvSpPr txBox="1"/>
          <p:nvPr/>
        </p:nvSpPr>
        <p:spPr>
          <a:xfrm>
            <a:off x="632254" y="365125"/>
            <a:ext cx="43578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Den s Ústeckým krajem – okres Teplice</a:t>
            </a:r>
          </a:p>
          <a:p>
            <a:endParaRPr lang="cs-CZ" sz="1200" dirty="0">
              <a:solidFill>
                <a:srgbClr val="010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591064" y="785543"/>
            <a:ext cx="1094439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>
                <a:solidFill>
                  <a:srgbClr val="010FFF"/>
                </a:solidFill>
                <a:latin typeface="Century Gothic" panose="020B0502020202020204" pitchFamily="34" charset="0"/>
              </a:rPr>
              <a:t>Oblast přípravy a realizace projektů - Fond spravedlivé transformace, fondy MŽP, MMR a jiných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559231" y="2476232"/>
            <a:ext cx="10862016" cy="51860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cs-CZ" sz="16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Kotlíkové dotace 6. výzva ÚK – pro nízkopříjmové domácnosti - </a:t>
            </a:r>
            <a:r>
              <a:rPr lang="cs-CZ" sz="1600" dirty="0">
                <a:solidFill>
                  <a:srgbClr val="010FFF"/>
                </a:solidFill>
                <a:latin typeface="Century Gothic" panose="020B0502020202020204" pitchFamily="34" charset="0"/>
              </a:rPr>
              <a:t>ukončení příjmu žádostí </a:t>
            </a:r>
            <a:r>
              <a:rPr lang="cs-CZ" sz="1600" b="1" u="sng" dirty="0">
                <a:solidFill>
                  <a:srgbClr val="010FFF"/>
                </a:solidFill>
                <a:latin typeface="Century Gothic" panose="020B0502020202020204" pitchFamily="34" charset="0"/>
              </a:rPr>
              <a:t>31. srpna 2024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rgbClr val="010FFF"/>
                </a:solidFill>
                <a:latin typeface="Century Gothic" panose="020B0502020202020204" pitchFamily="34" charset="0"/>
              </a:rPr>
              <a:t>výměna kotlů na tuhá paliva 1. a 2. emisní třídy 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cs-CZ" sz="1600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r>
              <a:rPr lang="cs-CZ" sz="16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Dotační program „Podpora začínajících podnikatelů v Ústeckém kraji pro rok 2024“ – </a:t>
            </a:r>
            <a:r>
              <a:rPr lang="cs-CZ" sz="1600" dirty="0">
                <a:solidFill>
                  <a:srgbClr val="010FFF"/>
                </a:solidFill>
                <a:latin typeface="Century Gothic" panose="020B0502020202020204" pitchFamily="34" charset="0"/>
              </a:rPr>
              <a:t>pouze pro OSVČ</a:t>
            </a:r>
          </a:p>
          <a:p>
            <a:pPr marL="712788" indent="-268288"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rgbClr val="010FFF"/>
                </a:solidFill>
                <a:latin typeface="Century Gothic" panose="020B0502020202020204" pitchFamily="34" charset="0"/>
              </a:rPr>
              <a:t>termín vyhlášení  23. 4. 2024, příjem žádostí od 27. 5. 2024 – 28. 6. 2024</a:t>
            </a:r>
          </a:p>
          <a:p>
            <a:pPr lvl="0"/>
            <a:endParaRPr lang="cs-CZ" sz="1600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lvl="0"/>
            <a:r>
              <a:rPr lang="cs-CZ" sz="2800" u="sng" dirty="0">
                <a:solidFill>
                  <a:srgbClr val="010FFF"/>
                </a:solidFill>
                <a:latin typeface="Century Gothic" panose="020B0502020202020204" pitchFamily="34" charset="0"/>
              </a:rPr>
              <a:t>Operační program Spravedlivá transformace</a:t>
            </a:r>
            <a:endParaRPr lang="cs-CZ" sz="2800" b="1" u="sng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r>
              <a:rPr lang="cs-CZ" sz="1600" b="1" u="sng" dirty="0">
                <a:solidFill>
                  <a:srgbClr val="010FFF"/>
                </a:solidFill>
                <a:latin typeface="Century Gothic" panose="020B0502020202020204" pitchFamily="34" charset="0"/>
              </a:rPr>
              <a:t>Ústecký kraj:</a:t>
            </a:r>
            <a:r>
              <a:rPr lang="cs-CZ" sz="16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 „Příprava projektů pro veřejný sektor“ - </a:t>
            </a:r>
            <a:r>
              <a:rPr lang="cs-CZ" sz="1600" dirty="0">
                <a:solidFill>
                  <a:srgbClr val="010FFF"/>
                </a:solidFill>
                <a:latin typeface="Century Gothic" panose="020B0502020202020204" pitchFamily="34" charset="0"/>
              </a:rPr>
              <a:t>příjem žádostí : </a:t>
            </a:r>
            <a:r>
              <a:rPr lang="cs-CZ" sz="1600" b="1" u="sng" dirty="0">
                <a:solidFill>
                  <a:srgbClr val="010FFF"/>
                </a:solidFill>
                <a:latin typeface="Century Gothic" panose="020B0502020202020204" pitchFamily="34" charset="0"/>
              </a:rPr>
              <a:t> červen 2024 </a:t>
            </a:r>
            <a:endParaRPr lang="cs-CZ" sz="1600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lvl="0"/>
            <a:endParaRPr lang="cs-CZ" sz="1600" b="1" u="sng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lvl="0"/>
            <a:r>
              <a:rPr lang="cs-CZ" sz="1600" b="1" u="sng" dirty="0">
                <a:solidFill>
                  <a:srgbClr val="010FFF"/>
                </a:solidFill>
                <a:latin typeface="Century Gothic" panose="020B0502020202020204" pitchFamily="34" charset="0"/>
              </a:rPr>
              <a:t>MŽP:</a:t>
            </a:r>
          </a:p>
          <a:p>
            <a:pPr>
              <a:spcBef>
                <a:spcPts val="1200"/>
              </a:spcBef>
              <a:tabLst>
                <a:tab pos="2151063" algn="l"/>
                <a:tab pos="6819900" algn="l"/>
              </a:tabLst>
            </a:pPr>
            <a:r>
              <a:rPr lang="cs-CZ" sz="16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23. VÝZVA – KONCEPCE A PŘÍPRAVA PROJEKTŮ – příjem žádostí </a:t>
            </a:r>
            <a:r>
              <a:rPr lang="cs-CZ" sz="1600" dirty="0">
                <a:solidFill>
                  <a:srgbClr val="010FFF"/>
                </a:solidFill>
                <a:latin typeface="Century Gothic" panose="020B0502020202020204" pitchFamily="34" charset="0"/>
              </a:rPr>
              <a:t> do 30.06.2024 </a:t>
            </a:r>
          </a:p>
          <a:p>
            <a:pPr lvl="0">
              <a:spcBef>
                <a:spcPts val="1200"/>
              </a:spcBef>
              <a:tabLst>
                <a:tab pos="2151063" algn="l"/>
                <a:tab pos="6819900" algn="l"/>
              </a:tabLst>
            </a:pPr>
            <a:r>
              <a:rPr lang="cs-CZ" sz="16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26. VÝZVA – PŘÍRODA A KRAJINA V ÚSTECKÉM KRAJI - příjem žádostí </a:t>
            </a:r>
            <a:r>
              <a:rPr lang="cs-CZ" sz="1600" dirty="0">
                <a:solidFill>
                  <a:srgbClr val="010FFF"/>
                </a:solidFill>
                <a:latin typeface="Century Gothic" panose="020B0502020202020204" pitchFamily="34" charset="0"/>
              </a:rPr>
              <a:t>do</a:t>
            </a:r>
            <a:r>
              <a:rPr lang="cs-CZ" sz="16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 </a:t>
            </a:r>
            <a:r>
              <a:rPr lang="cs-CZ" sz="1600" dirty="0">
                <a:solidFill>
                  <a:srgbClr val="010FFF"/>
                </a:solidFill>
                <a:latin typeface="Century Gothic" panose="020B0502020202020204" pitchFamily="34" charset="0"/>
              </a:rPr>
              <a:t> 30.06.2024 </a:t>
            </a:r>
          </a:p>
          <a:p>
            <a:pPr>
              <a:spcBef>
                <a:spcPts val="1200"/>
              </a:spcBef>
              <a:tabLst>
                <a:tab pos="2151063" algn="l"/>
                <a:tab pos="6819900" algn="l"/>
              </a:tabLst>
            </a:pPr>
            <a:r>
              <a:rPr lang="cs-CZ" sz="16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29. VÝZVA – INFRASTRUKTURA V ÚSTECKÉM KRAJI - příjem žádostí: </a:t>
            </a:r>
            <a:r>
              <a:rPr lang="cs-CZ" sz="1600" dirty="0">
                <a:solidFill>
                  <a:srgbClr val="010FFF"/>
                </a:solidFill>
                <a:latin typeface="Century Gothic" panose="020B0502020202020204" pitchFamily="34" charset="0"/>
              </a:rPr>
              <a:t>27.06.2023 - 30.06.2025</a:t>
            </a:r>
          </a:p>
          <a:p>
            <a:pPr>
              <a:spcBef>
                <a:spcPts val="1200"/>
              </a:spcBef>
              <a:tabLst>
                <a:tab pos="2151063" algn="l"/>
                <a:tab pos="6819900" algn="l"/>
              </a:tabLst>
            </a:pPr>
            <a:r>
              <a:rPr lang="cs-CZ" sz="16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40. VÝZVA – VEŘEJNÉ SLUŽBY, KULTURA, SPORT, REKREACE - příjem žádostí do </a:t>
            </a:r>
            <a:r>
              <a:rPr lang="cs-CZ" sz="1600" dirty="0">
                <a:solidFill>
                  <a:srgbClr val="010FFF"/>
                </a:solidFill>
                <a:latin typeface="Century Gothic" panose="020B0502020202020204" pitchFamily="34" charset="0"/>
              </a:rPr>
              <a:t>31.12.2024 </a:t>
            </a:r>
          </a:p>
          <a:p>
            <a:pPr lvl="0"/>
            <a:endParaRPr lang="cs-CZ" sz="1600" b="1" u="sng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marL="171450" indent="-171450" algn="just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cs-CZ" sz="1200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marL="712788" indent="-268288">
              <a:buFont typeface="Arial" panose="020B0604020202020204" pitchFamily="34" charset="0"/>
              <a:buChar char="•"/>
            </a:pPr>
            <a:endParaRPr lang="cs-CZ" sz="1600" dirty="0">
              <a:solidFill>
                <a:srgbClr val="010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7094838" y="365125"/>
            <a:ext cx="4357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14. května 2024</a:t>
            </a:r>
          </a:p>
        </p:txBody>
      </p:sp>
    </p:spTree>
    <p:extLst>
      <p:ext uri="{BB962C8B-B14F-4D97-AF65-F5344CB8AC3E}">
        <p14:creationId xmlns:p14="http://schemas.microsoft.com/office/powerpoint/2010/main" val="37743662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12192002" cy="6858001"/>
          </a:xfrm>
        </p:spPr>
      </p:pic>
      <p:sp>
        <p:nvSpPr>
          <p:cNvPr id="5" name="TextovéPole 4"/>
          <p:cNvSpPr txBox="1"/>
          <p:nvPr/>
        </p:nvSpPr>
        <p:spPr>
          <a:xfrm>
            <a:off x="632254" y="365125"/>
            <a:ext cx="4357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Den s Ústeckým krajem – okres Teplice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588663" y="826790"/>
            <a:ext cx="110146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>
                <a:solidFill>
                  <a:srgbClr val="010FFF"/>
                </a:solidFill>
                <a:latin typeface="Century Gothic" panose="020B0502020202020204" pitchFamily="34" charset="0"/>
              </a:rPr>
              <a:t>Operační program Spravedlivá transformace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588663" y="1420108"/>
            <a:ext cx="11370733" cy="49675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  <a:tabLst>
                <a:tab pos="2151063" algn="l"/>
                <a:tab pos="6819900" algn="l"/>
              </a:tabLst>
            </a:pPr>
            <a:r>
              <a:rPr lang="cs-CZ" sz="16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20. VÝZVA – ŘEMESLNÉ INKUBÁTORY V ÚK - příjem žádostí do </a:t>
            </a:r>
            <a:r>
              <a:rPr lang="cs-CZ" sz="1600" dirty="0">
                <a:solidFill>
                  <a:srgbClr val="010FFF"/>
                </a:solidFill>
                <a:latin typeface="Century Gothic" panose="020B0502020202020204" pitchFamily="34" charset="0"/>
              </a:rPr>
              <a:t> - 31.12.2024, </a:t>
            </a:r>
            <a:r>
              <a:rPr lang="cs-CZ" sz="16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Výše podpory: </a:t>
            </a:r>
            <a:r>
              <a:rPr lang="cs-CZ" sz="1600" dirty="0">
                <a:solidFill>
                  <a:srgbClr val="010FFF"/>
                </a:solidFill>
                <a:latin typeface="Century Gothic" panose="020B0502020202020204" pitchFamily="34" charset="0"/>
              </a:rPr>
              <a:t>1 mil. – 50. mil. Kč; </a:t>
            </a:r>
            <a:r>
              <a:rPr lang="cs-CZ" sz="1600" dirty="0">
                <a:solidFill>
                  <a:srgbClr val="1B27FF"/>
                </a:solidFill>
                <a:latin typeface="Century Gothic" panose="020B0502020202020204" pitchFamily="34" charset="0"/>
              </a:rPr>
              <a:t>max. 85 %, </a:t>
            </a:r>
            <a:r>
              <a:rPr lang="cs-CZ" sz="1600" dirty="0">
                <a:solidFill>
                  <a:srgbClr val="010FFF"/>
                </a:solidFill>
                <a:latin typeface="Century Gothic" panose="020B0502020202020204" pitchFamily="34" charset="0"/>
              </a:rPr>
              <a:t>rozšíření, modernizace otevřených dílen, pořízení vybavení, budování řemeslného inkubátoru (NE provoz)</a:t>
            </a:r>
            <a:endParaRPr lang="cs-CZ" sz="1600" b="1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marL="0" indent="0">
              <a:buNone/>
            </a:pPr>
            <a:endParaRPr lang="cs-CZ" sz="1600" b="1" dirty="0">
              <a:solidFill>
                <a:srgbClr val="000DFF"/>
              </a:solidFill>
              <a:highlight>
                <a:srgbClr val="FFFF00"/>
              </a:highlight>
              <a:latin typeface="Century Gothic" panose="020B0502020202020204" pitchFamily="34" charset="0"/>
            </a:endParaRPr>
          </a:p>
          <a:p>
            <a:pPr>
              <a:tabLst>
                <a:tab pos="2151063" algn="l"/>
                <a:tab pos="6819900" algn="l"/>
              </a:tabLst>
            </a:pPr>
            <a:r>
              <a:rPr lang="cs-CZ" sz="1600" b="1" dirty="0">
                <a:solidFill>
                  <a:srgbClr val="1B27FF"/>
                </a:solidFill>
                <a:latin typeface="Century Gothic" panose="020B0502020202020204" pitchFamily="34" charset="0"/>
              </a:rPr>
              <a:t>50. VÝZVA - POSÍLENÍ SOCIÁLNÍ STABILITY V ÚK – příjem žádostí </a:t>
            </a:r>
            <a:r>
              <a:rPr lang="cs-CZ" sz="1600" dirty="0">
                <a:solidFill>
                  <a:srgbClr val="1B27FF"/>
                </a:solidFill>
                <a:latin typeface="Century Gothic" panose="020B0502020202020204" pitchFamily="34" charset="0"/>
              </a:rPr>
              <a:t> 5 – 12/2024, max  85 %, </a:t>
            </a:r>
          </a:p>
          <a:p>
            <a:pPr>
              <a:spcAft>
                <a:spcPts val="200"/>
              </a:spcAft>
              <a:tabLst>
                <a:tab pos="2151063" algn="l"/>
                <a:tab pos="6819900" algn="l"/>
              </a:tabLst>
            </a:pPr>
            <a:r>
              <a:rPr lang="cs-CZ" sz="1600" b="1" dirty="0">
                <a:solidFill>
                  <a:srgbClr val="1B27FF"/>
                </a:solidFill>
                <a:latin typeface="Century Gothic" panose="020B0502020202020204" pitchFamily="34" charset="0"/>
              </a:rPr>
              <a:t>Oprávnění žadatelé: obce (dle indexu sociálního vyloučení)</a:t>
            </a:r>
          </a:p>
          <a:p>
            <a:pPr marL="0" indent="0">
              <a:buNone/>
            </a:pPr>
            <a:r>
              <a:rPr lang="cs-CZ" sz="1600" dirty="0">
                <a:solidFill>
                  <a:srgbClr val="1B27FF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kompetence zaměstnanců, </a:t>
            </a:r>
            <a:r>
              <a:rPr lang="cs-CZ" sz="1600" dirty="0">
                <a:solidFill>
                  <a:srgbClr val="1B27FF"/>
                </a:solidFill>
                <a:latin typeface="Century Gothic" panose="020B0502020202020204" pitchFamily="34" charset="0"/>
              </a:rPr>
              <a:t>personální kapacita, podpora kolektivů</a:t>
            </a:r>
          </a:p>
          <a:p>
            <a:pPr marL="0" indent="0">
              <a:buNone/>
            </a:pPr>
            <a:endParaRPr lang="cs-CZ" sz="1600" b="1" dirty="0">
              <a:solidFill>
                <a:srgbClr val="1B27FF"/>
              </a:solidFill>
              <a:latin typeface="Century Gothic" panose="020B0502020202020204" pitchFamily="34" charset="0"/>
            </a:endParaRPr>
          </a:p>
          <a:p>
            <a:pPr marL="0" indent="0">
              <a:buNone/>
            </a:pPr>
            <a:r>
              <a:rPr lang="cs-CZ" sz="1600" b="1" dirty="0">
                <a:solidFill>
                  <a:srgbClr val="1B27FF"/>
                </a:solidFill>
                <a:latin typeface="Century Gothic" panose="020B0502020202020204" pitchFamily="34" charset="0"/>
              </a:rPr>
              <a:t>KONEKTIVITA ZÁKLADNÍCH ŠKOL ÚK – </a:t>
            </a:r>
            <a:r>
              <a:rPr lang="cs-CZ" sz="1600" dirty="0">
                <a:solidFill>
                  <a:srgbClr val="1B27FF"/>
                </a:solidFill>
                <a:latin typeface="Century Gothic" panose="020B0502020202020204" pitchFamily="34" charset="0"/>
              </a:rPr>
              <a:t>v přípravě, předpoklad 2025</a:t>
            </a:r>
          </a:p>
          <a:p>
            <a:pPr>
              <a:spcBef>
                <a:spcPts val="0"/>
              </a:spcBef>
              <a:spcAft>
                <a:spcPts val="600"/>
              </a:spcAft>
              <a:tabLst>
                <a:tab pos="2151063" algn="l"/>
                <a:tab pos="6819900" algn="l"/>
              </a:tabLst>
            </a:pPr>
            <a:endParaRPr lang="cs-CZ" sz="1600" dirty="0">
              <a:solidFill>
                <a:srgbClr val="1B27FF"/>
              </a:solidFill>
              <a:latin typeface="Century Gothic" panose="020B0502020202020204" pitchFamily="34" charset="0"/>
            </a:endParaRPr>
          </a:p>
          <a:p>
            <a:pPr marL="0" indent="0">
              <a:buNone/>
            </a:pPr>
            <a:r>
              <a:rPr lang="cs-CZ" sz="1600" b="1" dirty="0">
                <a:solidFill>
                  <a:srgbClr val="1B27FF"/>
                </a:solidFill>
                <a:latin typeface="Century Gothic" panose="020B0502020202020204" pitchFamily="34" charset="0"/>
              </a:rPr>
              <a:t>PODPORA REGIONÁLNÍHO ŠKOLSTVÍ V ÚK - </a:t>
            </a:r>
            <a:r>
              <a:rPr lang="cs-CZ" sz="1600" dirty="0">
                <a:solidFill>
                  <a:srgbClr val="1B27FF"/>
                </a:solidFill>
                <a:latin typeface="Century Gothic" panose="020B0502020202020204" pitchFamily="34" charset="0"/>
              </a:rPr>
              <a:t>v přípravě, </a:t>
            </a:r>
            <a:r>
              <a:rPr lang="pl-PL" sz="1600" dirty="0">
                <a:solidFill>
                  <a:srgbClr val="1B27FF"/>
                </a:solidFill>
                <a:latin typeface="Century Gothic" panose="020B0502020202020204" pitchFamily="34" charset="0"/>
              </a:rPr>
              <a:t>1. kolo: výzva - ZŠ s nejvyšším poměrem žáků ze znevýhodněného prostředí, 2. kolo: výzva - ostatní ZŠ v ÚK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pl-PL" sz="1600" b="1" dirty="0">
                <a:solidFill>
                  <a:srgbClr val="1B27FF"/>
                </a:solidFill>
                <a:latin typeface="Century Gothic" panose="020B0502020202020204" pitchFamily="34" charset="0"/>
              </a:rPr>
              <a:t>Předpoklad vyhlášení 1. výzvy: </a:t>
            </a:r>
            <a:r>
              <a:rPr lang="pl-PL" sz="1600" dirty="0">
                <a:solidFill>
                  <a:srgbClr val="1B27FF"/>
                </a:solidFill>
                <a:latin typeface="Century Gothic" panose="020B0502020202020204" pitchFamily="34" charset="0"/>
              </a:rPr>
              <a:t>3Q/2024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cs-CZ" sz="1600" b="1" dirty="0">
                <a:solidFill>
                  <a:srgbClr val="1B27FF"/>
                </a:solidFill>
                <a:latin typeface="Century Gothic" panose="020B0502020202020204" pitchFamily="34" charset="0"/>
              </a:rPr>
              <a:t>Podporované aktivity: </a:t>
            </a:r>
            <a:r>
              <a:rPr lang="cs-CZ" sz="1600" dirty="0">
                <a:solidFill>
                  <a:srgbClr val="1B27FF"/>
                </a:solidFill>
                <a:latin typeface="Century Gothic" panose="020B0502020202020204" pitchFamily="34" charset="0"/>
              </a:rPr>
              <a:t>vybudování, modernizace a vybavení odborných, kmenových učeben, školních družin/klubů, šaten, sportovišť, zázemí pro komunitní aktivity, zázemí poradenských pracovišť, zázemí pracovníků školy a další)</a:t>
            </a:r>
            <a:endParaRPr lang="cs-CZ" sz="1600" dirty="0">
              <a:solidFill>
                <a:srgbClr val="1B27FF"/>
              </a:solidFill>
            </a:endParaRPr>
          </a:p>
          <a:p>
            <a:pPr marL="3411538" lvl="1" indent="-342900">
              <a:spcAft>
                <a:spcPts val="200"/>
              </a:spcAft>
              <a:buFont typeface="Arial" panose="020B0604020202020204" pitchFamily="34" charset="0"/>
              <a:buChar char="•"/>
              <a:tabLst>
                <a:tab pos="2598738" algn="l"/>
              </a:tabLst>
            </a:pPr>
            <a:endParaRPr lang="cs-CZ" sz="1600" dirty="0">
              <a:solidFill>
                <a:srgbClr val="1B27FF"/>
              </a:solidFill>
              <a:latin typeface="Century Gothic" panose="020B0502020202020204" pitchFamily="34" charset="0"/>
            </a:endParaRPr>
          </a:p>
          <a:p>
            <a:pPr marL="3411538" lvl="1" indent="-342900">
              <a:spcAft>
                <a:spcPts val="200"/>
              </a:spcAft>
              <a:buFont typeface="Arial" panose="020B0604020202020204" pitchFamily="34" charset="0"/>
              <a:buChar char="•"/>
              <a:tabLst>
                <a:tab pos="2598738" algn="l"/>
              </a:tabLst>
            </a:pPr>
            <a:endParaRPr lang="cs-CZ" sz="1600" dirty="0">
              <a:solidFill>
                <a:srgbClr val="1B27FF"/>
              </a:solidFill>
              <a:latin typeface="Century Gothic" panose="020B0502020202020204" pitchFamily="34" charset="0"/>
            </a:endParaRPr>
          </a:p>
          <a:p>
            <a:pPr marL="0" indent="0">
              <a:buNone/>
            </a:pPr>
            <a:endParaRPr lang="cs-CZ" sz="2200" b="1" dirty="0">
              <a:solidFill>
                <a:srgbClr val="000DFF"/>
              </a:solidFill>
              <a:highlight>
                <a:srgbClr val="FFFF00"/>
              </a:highlight>
              <a:latin typeface="Century Gothic" panose="020B0502020202020204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7094838" y="365125"/>
            <a:ext cx="4357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14. května 2024</a:t>
            </a:r>
          </a:p>
        </p:txBody>
      </p:sp>
    </p:spTree>
    <p:extLst>
      <p:ext uri="{BB962C8B-B14F-4D97-AF65-F5344CB8AC3E}">
        <p14:creationId xmlns:p14="http://schemas.microsoft.com/office/powerpoint/2010/main" val="13827903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TextovéPole 4"/>
          <p:cNvSpPr txBox="1"/>
          <p:nvPr/>
        </p:nvSpPr>
        <p:spPr>
          <a:xfrm>
            <a:off x="492154" y="889843"/>
            <a:ext cx="11207691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5400" b="1" u="sng" dirty="0">
                <a:solidFill>
                  <a:schemeClr val="bg1"/>
                </a:solidFill>
                <a:latin typeface="Century Gothic" panose="020B0502020202020204" pitchFamily="34" charset="0"/>
              </a:rPr>
              <a:t>Den s Ústeckým krajem</a:t>
            </a:r>
          </a:p>
          <a:p>
            <a:pPr algn="ctr"/>
            <a:endParaRPr lang="cs-CZ" sz="5400" b="1" u="sng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cs-CZ" sz="4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14. 5. 2024</a:t>
            </a:r>
          </a:p>
          <a:p>
            <a:pPr algn="ctr"/>
            <a:r>
              <a:rPr lang="cs-CZ" sz="4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10:00 – 12:00 hod.</a:t>
            </a:r>
          </a:p>
          <a:p>
            <a:pPr algn="ctr"/>
            <a:endParaRPr lang="cs-CZ" sz="48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cs-CZ" sz="4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Kulturní dům Fontána, </a:t>
            </a:r>
          </a:p>
          <a:p>
            <a:pPr algn="ctr"/>
            <a:r>
              <a:rPr lang="cs-CZ" sz="4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Bílina</a:t>
            </a:r>
          </a:p>
        </p:txBody>
      </p:sp>
    </p:spTree>
    <p:extLst>
      <p:ext uri="{BB962C8B-B14F-4D97-AF65-F5344CB8AC3E}">
        <p14:creationId xmlns:p14="http://schemas.microsoft.com/office/powerpoint/2010/main" val="35791798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2" cy="6858001"/>
          </a:xfrm>
        </p:spPr>
      </p:pic>
      <p:sp>
        <p:nvSpPr>
          <p:cNvPr id="5" name="TextovéPole 4"/>
          <p:cNvSpPr txBox="1"/>
          <p:nvPr/>
        </p:nvSpPr>
        <p:spPr>
          <a:xfrm>
            <a:off x="632254" y="365125"/>
            <a:ext cx="4357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Den s Ústeckým krajem – okres Teplice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632254" y="759818"/>
            <a:ext cx="77106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cs-CZ" sz="4800" dirty="0">
                <a:solidFill>
                  <a:srgbClr val="010FFF"/>
                </a:solidFill>
                <a:latin typeface="Century Gothic" panose="020B0502020202020204" pitchFamily="34" charset="0"/>
              </a:rPr>
              <a:t>Oblast investic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739346" y="1590815"/>
            <a:ext cx="10546492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8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Investiční akce ve fázi přípravy:</a:t>
            </a:r>
          </a:p>
          <a:p>
            <a:pPr marL="540000" indent="-360000">
              <a:buFont typeface="Wingdings" panose="05000000000000000000" pitchFamily="2" charset="2"/>
              <a:buChar char="ü"/>
            </a:pPr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</a:rPr>
              <a:t>Gymnázium a SPŠ Duchcov - </a:t>
            </a:r>
            <a:r>
              <a:rPr lang="cs-CZ" dirty="0" err="1">
                <a:solidFill>
                  <a:srgbClr val="010FFF"/>
                </a:solidFill>
                <a:latin typeface="Century Gothic" panose="020B0502020202020204" pitchFamily="34" charset="0"/>
              </a:rPr>
              <a:t>reko</a:t>
            </a:r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</a:rPr>
              <a:t> elektroinstalace a sociálních zařízení – 26 620 tis. Kč;</a:t>
            </a:r>
          </a:p>
          <a:p>
            <a:pPr marL="540000" indent="-360000">
              <a:buFont typeface="Wingdings" panose="05000000000000000000" pitchFamily="2" charset="2"/>
              <a:buChar char="ü"/>
            </a:pPr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</a:rPr>
              <a:t>Hotelová škola, OA a SPŠ Teplice – střecha, fasáda a centrální šatny</a:t>
            </a:r>
            <a:r>
              <a:rPr lang="pt-BR" dirty="0">
                <a:solidFill>
                  <a:srgbClr val="010FFF"/>
                </a:solidFill>
                <a:latin typeface="Century Gothic" panose="020B0502020202020204" pitchFamily="34" charset="0"/>
              </a:rPr>
              <a:t> </a:t>
            </a:r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</a:rPr>
              <a:t>– 71</a:t>
            </a:r>
            <a:r>
              <a:rPr lang="cs-CZ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</a:rPr>
              <a:t>000</a:t>
            </a:r>
            <a:r>
              <a:rPr lang="cs-CZ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</a:rPr>
              <a:t>tis. Kč;</a:t>
            </a:r>
          </a:p>
          <a:p>
            <a:pPr marL="540000" indent="-360000">
              <a:buFont typeface="Wingdings" panose="05000000000000000000" pitchFamily="2" charset="2"/>
              <a:buChar char="ü"/>
            </a:pPr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</a:rPr>
              <a:t>Domovy sociálních služeb Háj a Nová Ves - </a:t>
            </a:r>
            <a:r>
              <a:rPr lang="cs-CZ" dirty="0" err="1">
                <a:solidFill>
                  <a:srgbClr val="010FFF"/>
                </a:solidFill>
                <a:latin typeface="Century Gothic" panose="020B0502020202020204" pitchFamily="34" charset="0"/>
              </a:rPr>
              <a:t>reko</a:t>
            </a:r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</a:rPr>
              <a:t> objektu Újezdeček – 92 000 tis. </a:t>
            </a:r>
            <a:r>
              <a:rPr lang="cs-CZ">
                <a:solidFill>
                  <a:srgbClr val="010FFF"/>
                </a:solidFill>
                <a:latin typeface="Century Gothic" panose="020B0502020202020204" pitchFamily="34" charset="0"/>
              </a:rPr>
              <a:t>Kč;</a:t>
            </a:r>
            <a:endParaRPr lang="cs-CZ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marL="540000" indent="-360000">
              <a:buFont typeface="Wingdings" panose="05000000000000000000" pitchFamily="2" charset="2"/>
              <a:buChar char="ü"/>
            </a:pPr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</a:rPr>
              <a:t>Rekonstrukce mostního objektu 25817-1 Rtyně nad Bílinou </a:t>
            </a:r>
            <a:r>
              <a:rPr lang="pl-PL" dirty="0">
                <a:solidFill>
                  <a:srgbClr val="010FFF"/>
                </a:solidFill>
                <a:latin typeface="Century Gothic" panose="020B0502020202020204" pitchFamily="34" charset="0"/>
              </a:rPr>
              <a:t>– 40</a:t>
            </a:r>
            <a:r>
              <a:rPr lang="cs-CZ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pl-PL" dirty="0">
                <a:solidFill>
                  <a:srgbClr val="010FFF"/>
                </a:solidFill>
                <a:latin typeface="Century Gothic" panose="020B0502020202020204" pitchFamily="34" charset="0"/>
              </a:rPr>
              <a:t>000</a:t>
            </a:r>
            <a:r>
              <a:rPr lang="cs-CZ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</a:rPr>
              <a:t>tis.</a:t>
            </a:r>
            <a:r>
              <a:rPr lang="cs-CZ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 </a:t>
            </a:r>
            <a:r>
              <a:rPr lang="pl-PL" dirty="0">
                <a:solidFill>
                  <a:srgbClr val="010FFF"/>
                </a:solidFill>
                <a:latin typeface="Century Gothic" panose="020B0502020202020204" pitchFamily="34" charset="0"/>
              </a:rPr>
              <a:t>Kč.</a:t>
            </a:r>
          </a:p>
          <a:p>
            <a:pPr marL="180000"/>
            <a:endParaRPr lang="cs-CZ" sz="1200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8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Investiční akce ve fázi realizace:</a:t>
            </a:r>
          </a:p>
          <a:p>
            <a:pPr marL="540000" indent="-360000">
              <a:buFont typeface="Wingdings" panose="05000000000000000000" pitchFamily="2" charset="2"/>
              <a:buChar char="ü"/>
            </a:pPr>
            <a:r>
              <a:rPr lang="cs-CZ" sz="2000" dirty="0">
                <a:solidFill>
                  <a:srgbClr val="010FFF"/>
                </a:solidFill>
                <a:latin typeface="Century Gothic" panose="020B0502020202020204" pitchFamily="34" charset="0"/>
              </a:rPr>
              <a:t>Konzervatoř, Teplice, Českobratrská 15 - stavební úpravy na objektu Diplomat (Chelčického 3) – 124 200 tis. Kč;</a:t>
            </a:r>
          </a:p>
          <a:p>
            <a:pPr marL="540000" indent="-360000">
              <a:buFont typeface="Wingdings" panose="05000000000000000000" pitchFamily="2" charset="2"/>
              <a:buChar char="ü"/>
            </a:pPr>
            <a:r>
              <a:rPr lang="cs-CZ" sz="2000" dirty="0">
                <a:solidFill>
                  <a:srgbClr val="010FFF"/>
                </a:solidFill>
                <a:latin typeface="Century Gothic" panose="020B0502020202020204" pitchFamily="34" charset="0"/>
              </a:rPr>
              <a:t>DDM Teplice, Masarykova tř. 70 - oprava obálky budov hlavní budovy a tělocvičny – 34 120 tis. Kč;</a:t>
            </a:r>
          </a:p>
          <a:p>
            <a:pPr marL="540000" indent="-360000">
              <a:buFont typeface="Wingdings" panose="05000000000000000000" pitchFamily="2" charset="2"/>
              <a:buChar char="ü"/>
            </a:pPr>
            <a:r>
              <a:rPr lang="cs-CZ" sz="2000" dirty="0">
                <a:solidFill>
                  <a:srgbClr val="010FFF"/>
                </a:solidFill>
                <a:latin typeface="Century Gothic" panose="020B0502020202020204" pitchFamily="34" charset="0"/>
              </a:rPr>
              <a:t>Podkrušnohorské DSS Dubí - Teplice - revitalizace DD Dubí – 80 000 tis. Kč;</a:t>
            </a:r>
          </a:p>
          <a:p>
            <a:pPr marL="540000" indent="-360000">
              <a:buFont typeface="Wingdings" panose="05000000000000000000" pitchFamily="2" charset="2"/>
              <a:buChar char="ü"/>
            </a:pPr>
            <a:r>
              <a:rPr lang="pl-PL" sz="2000" dirty="0">
                <a:solidFill>
                  <a:srgbClr val="010FFF"/>
                </a:solidFill>
                <a:latin typeface="Century Gothic" panose="020B0502020202020204" pitchFamily="34" charset="0"/>
              </a:rPr>
              <a:t>Komunikace III/25613 - rekonstrukce mostního objektu 25613 - 2 Jeníkov</a:t>
            </a:r>
            <a:r>
              <a:rPr lang="cs-CZ" sz="2000" dirty="0">
                <a:solidFill>
                  <a:srgbClr val="010FFF"/>
                </a:solidFill>
                <a:latin typeface="Century Gothic" panose="020B0502020202020204" pitchFamily="34" charset="0"/>
              </a:rPr>
              <a:t> – </a:t>
            </a:r>
          </a:p>
          <a:p>
            <a:pPr marL="180000"/>
            <a:r>
              <a:rPr lang="cs-CZ" sz="2000" dirty="0">
                <a:solidFill>
                  <a:srgbClr val="010FFF"/>
                </a:solidFill>
                <a:latin typeface="Century Gothic" panose="020B0502020202020204" pitchFamily="34" charset="0"/>
              </a:rPr>
              <a:t>     20 000 tis. Kč.</a:t>
            </a:r>
            <a:endParaRPr lang="cs-CZ" sz="2800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marL="180000"/>
            <a:endParaRPr lang="cs-CZ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marL="540000" indent="-360000">
              <a:buFont typeface="Wingdings" panose="05000000000000000000" pitchFamily="2" charset="2"/>
              <a:buChar char="ü"/>
            </a:pPr>
            <a:endParaRPr lang="cs-CZ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marL="180000"/>
            <a:endParaRPr lang="cs-CZ" sz="1600" dirty="0">
              <a:solidFill>
                <a:srgbClr val="010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7094838" y="365125"/>
            <a:ext cx="4357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14. května 2024</a:t>
            </a:r>
          </a:p>
        </p:txBody>
      </p:sp>
    </p:spTree>
    <p:extLst>
      <p:ext uri="{BB962C8B-B14F-4D97-AF65-F5344CB8AC3E}">
        <p14:creationId xmlns:p14="http://schemas.microsoft.com/office/powerpoint/2010/main" val="14469847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2" cy="6858001"/>
          </a:xfrm>
        </p:spPr>
      </p:pic>
      <p:sp>
        <p:nvSpPr>
          <p:cNvPr id="5" name="TextovéPole 4"/>
          <p:cNvSpPr txBox="1"/>
          <p:nvPr/>
        </p:nvSpPr>
        <p:spPr>
          <a:xfrm>
            <a:off x="632254" y="365125"/>
            <a:ext cx="4357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Den s Ústeckým krajem – okres Teplice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632254" y="759818"/>
            <a:ext cx="77106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cs-CZ" sz="4800" dirty="0">
                <a:solidFill>
                  <a:srgbClr val="010FFF"/>
                </a:solidFill>
                <a:latin typeface="Century Gothic" panose="020B0502020202020204" pitchFamily="34" charset="0"/>
              </a:rPr>
              <a:t>Oblast investic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632254" y="1808382"/>
            <a:ext cx="1054649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8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Investiční akce dokončené v roce 2023:</a:t>
            </a:r>
          </a:p>
          <a:p>
            <a:pPr marL="540000" indent="-360000">
              <a:buFont typeface="Wingdings" panose="05000000000000000000" pitchFamily="2" charset="2"/>
              <a:buChar char="ü"/>
            </a:pPr>
            <a:r>
              <a:rPr lang="cs-CZ" sz="2000" dirty="0">
                <a:solidFill>
                  <a:srgbClr val="010FFF"/>
                </a:solidFill>
                <a:latin typeface="Century Gothic" panose="020B0502020202020204" pitchFamily="34" charset="0"/>
              </a:rPr>
              <a:t>Gymnázium a SPŠ, Duchcov - výměna stávajících oken a dveří – 27 208 tis. Kč;</a:t>
            </a:r>
          </a:p>
          <a:p>
            <a:pPr marL="540000" indent="-360000">
              <a:buFont typeface="Wingdings" panose="05000000000000000000" pitchFamily="2" charset="2"/>
              <a:buChar char="ü"/>
            </a:pPr>
            <a:r>
              <a:rPr lang="cs-CZ" sz="2000" dirty="0">
                <a:solidFill>
                  <a:srgbClr val="010FFF"/>
                </a:solidFill>
                <a:latin typeface="Century Gothic" panose="020B0502020202020204" pitchFamily="34" charset="0"/>
              </a:rPr>
              <a:t>DD a ŠJ, </a:t>
            </a:r>
            <a:r>
              <a:rPr lang="cs-CZ" sz="2000" dirty="0" err="1">
                <a:solidFill>
                  <a:srgbClr val="010FFF"/>
                </a:solidFill>
                <a:latin typeface="Century Gothic" panose="020B0502020202020204" pitchFamily="34" charset="0"/>
              </a:rPr>
              <a:t>Tuchlov</a:t>
            </a:r>
            <a:r>
              <a:rPr lang="cs-CZ" sz="2000" dirty="0">
                <a:solidFill>
                  <a:srgbClr val="010FFF"/>
                </a:solidFill>
                <a:latin typeface="Century Gothic" panose="020B0502020202020204" pitchFamily="34" charset="0"/>
              </a:rPr>
              <a:t> 47, p. o. - odizolování a oprava fasády – 17 300 tis. Kč;</a:t>
            </a:r>
          </a:p>
          <a:p>
            <a:pPr marL="540000" indent="-360000">
              <a:buFont typeface="Wingdings" panose="05000000000000000000" pitchFamily="2" charset="2"/>
              <a:buChar char="ü"/>
            </a:pPr>
            <a:r>
              <a:rPr lang="cs-CZ" sz="2000" dirty="0">
                <a:solidFill>
                  <a:srgbClr val="010FFF"/>
                </a:solidFill>
                <a:latin typeface="Century Gothic" panose="020B0502020202020204" pitchFamily="34" charset="0"/>
              </a:rPr>
              <a:t>ZUŠ Teplice - oprava střechy a venkovních opěrných zdí – 30 731 tis. Kč.</a:t>
            </a:r>
          </a:p>
          <a:p>
            <a:pPr marL="180000"/>
            <a:endParaRPr lang="cs-CZ" sz="2000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marL="540000" indent="-360000">
              <a:buFont typeface="Wingdings" panose="05000000000000000000" pitchFamily="2" charset="2"/>
              <a:buChar char="ü"/>
            </a:pPr>
            <a:endParaRPr lang="cs-CZ" sz="2000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marL="180000"/>
            <a:endParaRPr lang="cs-CZ" sz="2000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marL="540000" indent="-360000">
              <a:buFont typeface="Wingdings" panose="05000000000000000000" pitchFamily="2" charset="2"/>
              <a:buChar char="ü"/>
            </a:pPr>
            <a:endParaRPr lang="cs-CZ" sz="1200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marL="180000"/>
            <a:endParaRPr lang="cs-CZ" sz="2800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marL="180000"/>
            <a:endParaRPr lang="cs-CZ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marL="540000" indent="-360000">
              <a:buFont typeface="Wingdings" panose="05000000000000000000" pitchFamily="2" charset="2"/>
              <a:buChar char="ü"/>
            </a:pPr>
            <a:endParaRPr lang="cs-CZ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marL="180000"/>
            <a:endParaRPr lang="cs-CZ" sz="1600" dirty="0">
              <a:solidFill>
                <a:srgbClr val="010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7094838" y="365125"/>
            <a:ext cx="4357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14. května 2024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FE08E803-9D93-2C41-DC6F-35B2E480BD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0082" y="3424625"/>
            <a:ext cx="3093818" cy="2748002"/>
          </a:xfrm>
          <a:prstGeom prst="rect">
            <a:avLst/>
          </a:prstGeom>
        </p:spPr>
      </p:pic>
      <p:pic>
        <p:nvPicPr>
          <p:cNvPr id="13" name="Obrázek 12" descr="Obsah obrázku okno, venku, budova, fasáda&#10;&#10;Popis byl vytvořen automaticky">
            <a:extLst>
              <a:ext uri="{FF2B5EF4-FFF2-40B4-BE49-F238E27FC236}">
                <a16:creationId xmlns:a16="http://schemas.microsoft.com/office/drawing/2014/main" id="{6B1C1BDE-0BEE-9266-A8B8-A704CC17011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560" y="3429000"/>
            <a:ext cx="3664002" cy="2748002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3D9B065F-623E-AE9C-F42E-53A590787E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86420" y="3424625"/>
            <a:ext cx="1888933" cy="3319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4458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TextovéPole 4"/>
          <p:cNvSpPr txBox="1"/>
          <p:nvPr/>
        </p:nvSpPr>
        <p:spPr>
          <a:xfrm>
            <a:off x="632254" y="365125"/>
            <a:ext cx="4357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Den s Ústeckým krajem –  okres Teplice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7094838" y="365125"/>
            <a:ext cx="4357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Odbor majetkový</a:t>
            </a:r>
          </a:p>
        </p:txBody>
      </p:sp>
      <p:sp>
        <p:nvSpPr>
          <p:cNvPr id="3" name="Obdélník 2"/>
          <p:cNvSpPr>
            <a:spLocks noChangeAspect="1"/>
          </p:cNvSpPr>
          <p:nvPr/>
        </p:nvSpPr>
        <p:spPr>
          <a:xfrm>
            <a:off x="1044146" y="868809"/>
            <a:ext cx="105156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4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ÚJEZDEČEK</a:t>
            </a:r>
          </a:p>
          <a:p>
            <a:pPr algn="ctr"/>
            <a:r>
              <a:rPr lang="cs-CZ" sz="24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Ústeckým krajem byl zakoupen areál bývalé školy v obci Újezdeček. Areál po rekonstrukci bude využívat příspěvková </a:t>
            </a:r>
            <a:r>
              <a:rPr lang="cs-CZ" sz="2400" b="1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organizace </a:t>
            </a:r>
          </a:p>
          <a:p>
            <a:pPr algn="ctr"/>
            <a:r>
              <a:rPr lang="cs-CZ" sz="2400" b="1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Domovy </a:t>
            </a:r>
            <a:r>
              <a:rPr lang="cs-CZ" sz="24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sociálních služeb Háj a Nová Ves.</a:t>
            </a:r>
          </a:p>
          <a:p>
            <a:pPr algn="ctr"/>
            <a:endParaRPr lang="cs-CZ" sz="1600" b="1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Obrázek 1" descr="Obsah obrázku venku, mrak, obloha, budova&#10;&#10;Popis byl vytvořen automaticky">
            <a:extLst>
              <a:ext uri="{FF2B5EF4-FFF2-40B4-BE49-F238E27FC236}">
                <a16:creationId xmlns:a16="http://schemas.microsoft.com/office/drawing/2014/main" id="{04CC26ED-5BD6-8B65-BD7E-AF7A588938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0689" y="2552452"/>
            <a:ext cx="7722514" cy="3940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566304"/>
      </p:ext>
    </p:extLst>
  </p:cSld>
  <p:clrMapOvr>
    <a:masterClrMapping/>
  </p:clrMapOvr>
  <p:transition spd="slow">
    <p:wip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cs-CZ" sz="4000">
              <a:latin typeface="Century Gothic" panose="020B0502020202020204" pitchFamily="34" charset="0"/>
            </a:endParaRP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2" cy="6858001"/>
          </a:xfrm>
        </p:spPr>
      </p:pic>
      <p:sp>
        <p:nvSpPr>
          <p:cNvPr id="5" name="TextovéPole 4"/>
          <p:cNvSpPr txBox="1"/>
          <p:nvPr/>
        </p:nvSpPr>
        <p:spPr>
          <a:xfrm>
            <a:off x="632254" y="365125"/>
            <a:ext cx="4357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Den s Ústeckým krajem – okres Teplice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7094838" y="365125"/>
            <a:ext cx="4357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Odbor majetkový</a:t>
            </a:r>
          </a:p>
        </p:txBody>
      </p:sp>
      <p:sp>
        <p:nvSpPr>
          <p:cNvPr id="3" name="Obdélník 2"/>
          <p:cNvSpPr>
            <a:spLocks noChangeAspect="1"/>
          </p:cNvSpPr>
          <p:nvPr/>
        </p:nvSpPr>
        <p:spPr>
          <a:xfrm>
            <a:off x="1044146" y="751627"/>
            <a:ext cx="105156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400" b="1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PLANETÁRIUM</a:t>
            </a:r>
          </a:p>
          <a:p>
            <a:pPr algn="ctr"/>
            <a:r>
              <a:rPr lang="cs-CZ" sz="2400" b="1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Ústecký kraj plánuje výstavbu nového areálu Planetária, ve spolupráci se statutárním městem Teplice vytipoval část pozemku “Třešňovka“, který je v blízkosti stávající hvězdárny. </a:t>
            </a:r>
            <a:endParaRPr lang="cs-CZ" sz="2400" b="1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A64372C5-3B73-E7FB-164B-06B32C9BE0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716" y="2262913"/>
            <a:ext cx="5840201" cy="4193455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EBC32078-FE96-1C07-9901-9E07592F94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5306" y="2295527"/>
            <a:ext cx="6245826" cy="4163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267215"/>
      </p:ext>
    </p:extLst>
  </p:cSld>
  <p:clrMapOvr>
    <a:masterClrMapping/>
  </p:clrMapOvr>
  <p:transition spd="slow">
    <p:wip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9515"/>
            <a:ext cx="12192002" cy="6858001"/>
          </a:xfrm>
        </p:spPr>
      </p:pic>
      <p:sp>
        <p:nvSpPr>
          <p:cNvPr id="5" name="TextovéPole 4"/>
          <p:cNvSpPr txBox="1"/>
          <p:nvPr/>
        </p:nvSpPr>
        <p:spPr>
          <a:xfrm>
            <a:off x="632254" y="365125"/>
            <a:ext cx="4357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Den s Ústeckým krajem  - okres Teplice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623802" y="696515"/>
            <a:ext cx="8502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Krajská zdravotní, a.s. – Nemocnice Most a Teplice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7094838" y="365125"/>
            <a:ext cx="43578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14. května 2024</a:t>
            </a:r>
          </a:p>
          <a:p>
            <a:pPr algn="r"/>
            <a:endParaRPr lang="cs-CZ" sz="1200" dirty="0">
              <a:solidFill>
                <a:srgbClr val="010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9532AA6A-E62C-B51C-9617-3C605FEEFD8F}"/>
              </a:ext>
            </a:extLst>
          </p:cNvPr>
          <p:cNvSpPr txBox="1"/>
          <p:nvPr/>
        </p:nvSpPr>
        <p:spPr>
          <a:xfrm>
            <a:off x="730818" y="2466718"/>
            <a:ext cx="1085513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</a:rPr>
              <a:t>pro každou nemocnici Krajské zdravotní máme vypracovaný generel rozvoje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</a:rPr>
              <a:t>generel Nemocnice Most určuje ve třech etapách cílový stav areálu a budoucí péče jako celku v roce 2047, generel Nemocnice Teplice pak také určuje v šesti etapách cílový stav areálu a budoucí péče jako celku v roce 2046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u="sng" dirty="0">
                <a:solidFill>
                  <a:srgbClr val="010FFF"/>
                </a:solidFill>
                <a:latin typeface="Century Gothic" panose="020B0502020202020204" pitchFamily="34" charset="0"/>
              </a:rPr>
              <a:t>Most</a:t>
            </a:r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</a:rPr>
              <a:t> - prioritní je v následujících letech </a:t>
            </a:r>
            <a:r>
              <a:rPr lang="cs-CZ" b="1" dirty="0">
                <a:solidFill>
                  <a:srgbClr val="010FFF"/>
                </a:solidFill>
                <a:latin typeface="Century Gothic" panose="020B0502020202020204" pitchFamily="34" charset="0"/>
              </a:rPr>
              <a:t>výstavba nového urgentního příjmu </a:t>
            </a:r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</a:rPr>
              <a:t>– zásadně urychluje a zkvalitňuje péči o pacienty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u="sng" dirty="0">
                <a:solidFill>
                  <a:srgbClr val="000DFF"/>
                </a:solidFill>
                <a:latin typeface="Century Gothic" panose="020B0502020202020204" pitchFamily="34" charset="0"/>
              </a:rPr>
              <a:t>Teplice</a:t>
            </a:r>
            <a:r>
              <a:rPr lang="cs-CZ" dirty="0">
                <a:solidFill>
                  <a:srgbClr val="000DFF"/>
                </a:solidFill>
                <a:latin typeface="Century Gothic" panose="020B0502020202020204" pitchFamily="34" charset="0"/>
              </a:rPr>
              <a:t> – dokončena je </a:t>
            </a:r>
            <a:r>
              <a:rPr lang="cs-CZ" b="1" dirty="0">
                <a:solidFill>
                  <a:srgbClr val="000DFF"/>
                </a:solidFill>
                <a:latin typeface="Century Gothic" panose="020B0502020202020204" pitchFamily="34" charset="0"/>
              </a:rPr>
              <a:t>modernizace porodnice a šestinedělí </a:t>
            </a:r>
            <a:r>
              <a:rPr lang="cs-CZ" dirty="0">
                <a:solidFill>
                  <a:srgbClr val="000DFF"/>
                </a:solidFill>
                <a:latin typeface="Century Gothic" panose="020B0502020202020204" pitchFamily="34" charset="0"/>
              </a:rPr>
              <a:t>a dále je v následujících letech priorita </a:t>
            </a:r>
            <a:r>
              <a:rPr lang="cs-CZ" b="1" dirty="0">
                <a:solidFill>
                  <a:srgbClr val="000DFF"/>
                </a:solidFill>
                <a:latin typeface="Century Gothic" panose="020B0502020202020204" pitchFamily="34" charset="0"/>
              </a:rPr>
              <a:t>modernizace a rozšíření urgentního příjmu </a:t>
            </a:r>
            <a:r>
              <a:rPr lang="cs-CZ" dirty="0">
                <a:solidFill>
                  <a:srgbClr val="000DFF"/>
                </a:solidFill>
                <a:latin typeface="Century Gothic" panose="020B0502020202020204" pitchFamily="34" charset="0"/>
              </a:rPr>
              <a:t>a </a:t>
            </a:r>
            <a:r>
              <a:rPr lang="cs-CZ" b="1" dirty="0">
                <a:solidFill>
                  <a:srgbClr val="000DFF"/>
                </a:solidFill>
                <a:latin typeface="Century Gothic" panose="020B0502020202020204" pitchFamily="34" charset="0"/>
              </a:rPr>
              <a:t>zřízení jednodenní chirurgie. </a:t>
            </a:r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</a:rPr>
              <a:t>Most i Teplice patří do sítě 120 urgentních příjmů v celé ČR dle vyhlášky ministerstva zdravotnictví – ta </a:t>
            </a:r>
            <a:r>
              <a:rPr lang="cs-CZ" dirty="0" err="1">
                <a:solidFill>
                  <a:srgbClr val="010FFF"/>
                </a:solidFill>
                <a:latin typeface="Century Gothic" panose="020B0502020202020204" pitchFamily="34" charset="0"/>
              </a:rPr>
              <a:t>prioritizuje</a:t>
            </a:r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</a:rPr>
              <a:t> nemocnice dle jejich důležitosti z pohledu strategického rozvoje nemocniční péče v ČR (všechny nemocnice Krajské zdravotní mají své urgentní příjmy zařazené mezi prioritní)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</a:rPr>
              <a:t>v roce 2024 budou probíhat práce na projektových dokumentacích a realizace stavebních prací v případě urgentního příjmu v teplické nemocnici.</a:t>
            </a:r>
            <a:endParaRPr lang="cs-CZ" sz="2000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352624C9-19C8-4755-AF18-CAF8E153A9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04178" y="696515"/>
            <a:ext cx="2006247" cy="1005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9798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86"/>
            <a:ext cx="12192002" cy="6858001"/>
          </a:xfrm>
        </p:spPr>
      </p:pic>
      <p:sp>
        <p:nvSpPr>
          <p:cNvPr id="5" name="TextovéPole 4"/>
          <p:cNvSpPr txBox="1"/>
          <p:nvPr/>
        </p:nvSpPr>
        <p:spPr>
          <a:xfrm>
            <a:off x="708492" y="346652"/>
            <a:ext cx="4357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Den s Ústeckým krajem  - okres Teplice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7124560" y="359478"/>
            <a:ext cx="4357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14. května 2024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9532AA6A-E62C-B51C-9617-3C605FEEFD8F}"/>
              </a:ext>
            </a:extLst>
          </p:cNvPr>
          <p:cNvSpPr txBox="1"/>
          <p:nvPr/>
        </p:nvSpPr>
        <p:spPr>
          <a:xfrm>
            <a:off x="86941" y="1063128"/>
            <a:ext cx="55149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Nemocnice Most  </a:t>
            </a:r>
          </a:p>
          <a:p>
            <a:r>
              <a:rPr lang="cs-CZ" sz="2400" dirty="0">
                <a:solidFill>
                  <a:srgbClr val="010FFF"/>
                </a:solidFill>
                <a:latin typeface="Century Gothic" panose="020B0502020202020204" pitchFamily="34" charset="0"/>
              </a:rPr>
              <a:t>Urgentní příjem, operační sály a JIP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8FD18B92-FC85-4E87-A6D3-D34FAE9983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945" y="3286909"/>
            <a:ext cx="5001157" cy="2280357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A499C303-A434-4597-BA8A-5C14213A8DD4}"/>
              </a:ext>
            </a:extLst>
          </p:cNvPr>
          <p:cNvSpPr txBox="1"/>
          <p:nvPr/>
        </p:nvSpPr>
        <p:spPr>
          <a:xfrm>
            <a:off x="108075" y="2084807"/>
            <a:ext cx="55367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</a:rPr>
              <a:t>V současné době se dokončuje studie a bude zahájeno </a:t>
            </a:r>
            <a:r>
              <a:rPr lang="cs-CZ" b="1" u="sng" dirty="0">
                <a:solidFill>
                  <a:srgbClr val="010FFF"/>
                </a:solidFill>
                <a:latin typeface="Century Gothic" panose="020B0502020202020204" pitchFamily="34" charset="0"/>
              </a:rPr>
              <a:t>zpracování projektové dokumentace </a:t>
            </a:r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</a:rPr>
              <a:t>pro vydání stavebního povolení.</a:t>
            </a:r>
          </a:p>
        </p:txBody>
      </p:sp>
      <p:sp>
        <p:nvSpPr>
          <p:cNvPr id="13" name="Ovál 12">
            <a:extLst>
              <a:ext uri="{FF2B5EF4-FFF2-40B4-BE49-F238E27FC236}">
                <a16:creationId xmlns:a16="http://schemas.microsoft.com/office/drawing/2014/main" id="{0707735F-A99E-4CC9-87DD-C2E6877F26A9}"/>
              </a:ext>
            </a:extLst>
          </p:cNvPr>
          <p:cNvSpPr/>
          <p:nvPr/>
        </p:nvSpPr>
        <p:spPr>
          <a:xfrm rot="2690803">
            <a:off x="1989722" y="3875400"/>
            <a:ext cx="1562662" cy="1494344"/>
          </a:xfrm>
          <a:prstGeom prst="ellipse">
            <a:avLst/>
          </a:prstGeom>
          <a:noFill/>
          <a:ln>
            <a:solidFill>
              <a:srgbClr val="000D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9532AA6A-E62C-B51C-9617-3C605FEEFD8F}"/>
              </a:ext>
            </a:extLst>
          </p:cNvPr>
          <p:cNvSpPr txBox="1"/>
          <p:nvPr/>
        </p:nvSpPr>
        <p:spPr>
          <a:xfrm>
            <a:off x="5902975" y="999541"/>
            <a:ext cx="254209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Nemocnice Teplice </a:t>
            </a:r>
          </a:p>
          <a:p>
            <a:r>
              <a:rPr lang="cs-CZ" sz="2400" dirty="0">
                <a:solidFill>
                  <a:srgbClr val="010FFF"/>
                </a:solidFill>
                <a:latin typeface="Century Gothic" panose="020B0502020202020204" pitchFamily="34" charset="0"/>
              </a:rPr>
              <a:t>Urgentní příjem  </a:t>
            </a:r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</a:rPr>
              <a:t>V současné době je dokončena projektová dokumentace a </a:t>
            </a:r>
            <a:r>
              <a:rPr lang="cs-CZ" b="1" u="sng" dirty="0">
                <a:solidFill>
                  <a:srgbClr val="010FFF"/>
                </a:solidFill>
                <a:latin typeface="Century Gothic" panose="020B0502020202020204" pitchFamily="34" charset="0"/>
              </a:rPr>
              <a:t>probíhá příprava VZ </a:t>
            </a:r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</a:rPr>
              <a:t>na generálního dodavatele stavby.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6004018" y="4718887"/>
            <a:ext cx="277017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u="sng" dirty="0">
                <a:solidFill>
                  <a:srgbClr val="010FFF"/>
                </a:solidFill>
                <a:latin typeface="Century Gothic" panose="020B0502020202020204" pitchFamily="34" charset="0"/>
              </a:rPr>
              <a:t>Dokončená</a:t>
            </a:r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</a:rPr>
              <a:t> Modernizace </a:t>
            </a:r>
            <a:r>
              <a:rPr lang="cs-CZ" dirty="0" err="1">
                <a:solidFill>
                  <a:srgbClr val="010FFF"/>
                </a:solidFill>
                <a:latin typeface="Century Gothic" panose="020B0502020202020204" pitchFamily="34" charset="0"/>
              </a:rPr>
              <a:t>gynekologicko</a:t>
            </a:r>
            <a:r>
              <a:rPr lang="cs-CZ" dirty="0">
                <a:solidFill>
                  <a:srgbClr val="010FFF"/>
                </a:solidFill>
                <a:latin typeface="Century Gothic" panose="020B0502020202020204" pitchFamily="34" charset="0"/>
              </a:rPr>
              <a:t> – porodnického oddělení – porodnice a šestinedělí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135847" y="5784454"/>
            <a:ext cx="520366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>
                <a:solidFill>
                  <a:srgbClr val="010FFF"/>
                </a:solidFill>
                <a:latin typeface="Century Gothic" panose="020B0502020202020204" pitchFamily="34" charset="0"/>
              </a:rPr>
              <a:t>Díky rekonstrukci se v únoru v Mostě zvýšila</a:t>
            </a:r>
          </a:p>
          <a:p>
            <a:r>
              <a:rPr lang="cs-CZ" i="1" dirty="0">
                <a:solidFill>
                  <a:srgbClr val="010FFF"/>
                </a:solidFill>
                <a:latin typeface="Century Gothic" panose="020B0502020202020204" pitchFamily="34" charset="0"/>
              </a:rPr>
              <a:t>kapacita neurologických lůžek a zprovoznila </a:t>
            </a:r>
          </a:p>
          <a:p>
            <a:r>
              <a:rPr lang="cs-CZ" i="1" dirty="0">
                <a:solidFill>
                  <a:srgbClr val="010FFF"/>
                </a:solidFill>
                <a:latin typeface="Century Gothic" panose="020B0502020202020204" pitchFamily="34" charset="0"/>
              </a:rPr>
              <a:t>tzv. sdílená neuropsychiatrická lůžka </a:t>
            </a:r>
          </a:p>
        </p:txBody>
      </p:sp>
      <p:pic>
        <p:nvPicPr>
          <p:cNvPr id="22" name="Picture 2" descr="c9c72500-6f62-443f-92dd-d999ebb64bc9-img_165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194" y="4078226"/>
            <a:ext cx="3523959" cy="2349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 descr="Exteriér - celkový pohle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8356" y="1089784"/>
            <a:ext cx="3429473" cy="2568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57325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12192002" cy="6858001"/>
          </a:xfrm>
        </p:spPr>
      </p:pic>
      <p:sp>
        <p:nvSpPr>
          <p:cNvPr id="5" name="TextovéPole 4"/>
          <p:cNvSpPr txBox="1"/>
          <p:nvPr/>
        </p:nvSpPr>
        <p:spPr>
          <a:xfrm>
            <a:off x="632254" y="365125"/>
            <a:ext cx="4357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Den s Ústeckým krajem – okres Teplice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632254" y="1002197"/>
            <a:ext cx="109443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400" dirty="0">
                <a:solidFill>
                  <a:srgbClr val="010FFF"/>
                </a:solidFill>
                <a:latin typeface="Century Gothic" panose="020B0502020202020204" pitchFamily="34" charset="0"/>
              </a:rPr>
              <a:t>Inovační centrum Ústeckého kraje, z. s.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632254" y="2131711"/>
            <a:ext cx="10862016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Pro firmy: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010FFF"/>
                </a:solidFill>
                <a:latin typeface="Century Gothic" panose="020B0502020202020204" pitchFamily="34" charset="0"/>
              </a:rPr>
              <a:t>Programy a služby pro inovativní firmy (inkubační programy, program </a:t>
            </a:r>
            <a:r>
              <a:rPr lang="cs-CZ" sz="2000" dirty="0" err="1">
                <a:solidFill>
                  <a:srgbClr val="010FFF"/>
                </a:solidFill>
                <a:latin typeface="Century Gothic" panose="020B0502020202020204" pitchFamily="34" charset="0"/>
              </a:rPr>
              <a:t>Platinn</a:t>
            </a:r>
            <a:r>
              <a:rPr lang="cs-CZ" sz="2000" dirty="0">
                <a:solidFill>
                  <a:srgbClr val="010FFF"/>
                </a:solidFill>
                <a:latin typeface="Century Gothic" panose="020B0502020202020204" pitchFamily="34" charset="0"/>
              </a:rPr>
              <a:t>, Inovační vouchery ÚK).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010FFF"/>
                </a:solidFill>
                <a:latin typeface="Century Gothic" panose="020B0502020202020204" pitchFamily="34" charset="0"/>
              </a:rPr>
              <a:t>Konzultace v oblasti zavádění inovací, financování projektů, komercializace výsledků a další</a:t>
            </a:r>
          </a:p>
          <a:p>
            <a:pPr lvl="2"/>
            <a:endParaRPr lang="cs-CZ" sz="2000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Pro města: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010FFF"/>
                </a:solidFill>
                <a:latin typeface="Century Gothic" panose="020B0502020202020204" pitchFamily="34" charset="0"/>
              </a:rPr>
              <a:t>Monitoring dotačních výzev (zahraničních i tuzemských)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 err="1">
                <a:solidFill>
                  <a:srgbClr val="010FFF"/>
                </a:solidFill>
                <a:latin typeface="Century Gothic" panose="020B0502020202020204" pitchFamily="34" charset="0"/>
              </a:rPr>
              <a:t>Developing</a:t>
            </a:r>
            <a:r>
              <a:rPr lang="cs-CZ" sz="2000" dirty="0">
                <a:solidFill>
                  <a:srgbClr val="010FFF"/>
                </a:solidFill>
                <a:latin typeface="Century Gothic" panose="020B0502020202020204" pitchFamily="34" charset="0"/>
              </a:rPr>
              <a:t> projektů (např. komunikace se zahraničním konsorciem, zakládání vhodných partnerských konsorcií, „spojka“ mezi obcemi/městy a institucemi vyhlašující výzvy)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010FFF"/>
                </a:solidFill>
                <a:latin typeface="Century Gothic" panose="020B0502020202020204" pitchFamily="34" charset="0"/>
              </a:rPr>
              <a:t>Propojování s relevantními subjekty na základě potřeb měst a obcí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1600" dirty="0">
              <a:solidFill>
                <a:srgbClr val="010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7094838" y="365125"/>
            <a:ext cx="4357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14. května 2024</a:t>
            </a:r>
          </a:p>
        </p:txBody>
      </p:sp>
    </p:spTree>
    <p:extLst>
      <p:ext uri="{BB962C8B-B14F-4D97-AF65-F5344CB8AC3E}">
        <p14:creationId xmlns:p14="http://schemas.microsoft.com/office/powerpoint/2010/main" val="29111067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endParaRPr lang="cs-CZ" sz="18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94" name="Zástupný symbol pro obsah 3"/>
          <p:cNvPicPr/>
          <p:nvPr/>
        </p:nvPicPr>
        <p:blipFill>
          <a:blip r:embed="rId3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ln w="0">
            <a:noFill/>
          </a:ln>
        </p:spPr>
      </p:pic>
      <p:sp>
        <p:nvSpPr>
          <p:cNvPr id="95" name="TextovéPole 4"/>
          <p:cNvSpPr/>
          <p:nvPr/>
        </p:nvSpPr>
        <p:spPr>
          <a:xfrm>
            <a:off x="632160" y="365040"/>
            <a:ext cx="4357440" cy="272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cs-CZ" sz="1200" b="0" strike="noStrike" spc="-1" dirty="0">
                <a:solidFill>
                  <a:srgbClr val="010FFF"/>
                </a:solidFill>
                <a:latin typeface="Century Gothic"/>
              </a:rPr>
              <a:t>Den s Ústeckým krajem – okres </a:t>
            </a:r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Teplice</a:t>
            </a:r>
            <a:endParaRPr lang="cs-CZ" sz="1200" b="0" strike="noStrike" spc="-1" dirty="0">
              <a:latin typeface="Arial"/>
            </a:endParaRPr>
          </a:p>
        </p:txBody>
      </p:sp>
      <p:sp>
        <p:nvSpPr>
          <p:cNvPr id="96" name="TextovéPole 6"/>
          <p:cNvSpPr/>
          <p:nvPr/>
        </p:nvSpPr>
        <p:spPr>
          <a:xfrm>
            <a:off x="632160" y="1002240"/>
            <a:ext cx="10944000" cy="76798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cs-CZ" sz="4400" b="0" strike="noStrike" spc="-1" dirty="0">
                <a:solidFill>
                  <a:srgbClr val="010FFF"/>
                </a:solidFill>
                <a:latin typeface="Century Gothic"/>
              </a:rPr>
              <a:t>Datové centrum Ústeckého kraje, p. o. </a:t>
            </a:r>
            <a:endParaRPr lang="cs-CZ" sz="4400" b="0" strike="noStrike" spc="-1" dirty="0">
              <a:latin typeface="Arial"/>
            </a:endParaRPr>
          </a:p>
        </p:txBody>
      </p:sp>
      <p:sp>
        <p:nvSpPr>
          <p:cNvPr id="97" name="TextovéPole 8"/>
          <p:cNvSpPr/>
          <p:nvPr/>
        </p:nvSpPr>
        <p:spPr>
          <a:xfrm>
            <a:off x="590760" y="2151302"/>
            <a:ext cx="10861560" cy="271685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432000" lvl="1" indent="-216000">
              <a:lnSpc>
                <a:spcPct val="2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3000" b="1" spc="-1" dirty="0">
                <a:solidFill>
                  <a:srgbClr val="010FFF"/>
                </a:solidFill>
                <a:latin typeface="Century Gothic"/>
              </a:rPr>
              <a:t>Krajská </a:t>
            </a:r>
            <a:r>
              <a:rPr lang="cs-CZ" sz="3000" b="1" spc="-1" dirty="0" err="1">
                <a:solidFill>
                  <a:srgbClr val="010FFF"/>
                </a:solidFill>
                <a:latin typeface="Century Gothic"/>
              </a:rPr>
              <a:t>IoT</a:t>
            </a:r>
            <a:r>
              <a:rPr lang="cs-CZ" sz="3000" b="1" spc="-1" dirty="0">
                <a:solidFill>
                  <a:srgbClr val="010FFF"/>
                </a:solidFill>
                <a:latin typeface="Century Gothic"/>
              </a:rPr>
              <a:t> síť </a:t>
            </a:r>
            <a:r>
              <a:rPr lang="cs-CZ" sz="3000" b="1" spc="-1" dirty="0" err="1">
                <a:solidFill>
                  <a:srgbClr val="010FFF"/>
                </a:solidFill>
                <a:latin typeface="Century Gothic"/>
              </a:rPr>
              <a:t>LoRaWAN</a:t>
            </a:r>
            <a:endParaRPr lang="cs-CZ" sz="3000" b="1" spc="-1" dirty="0">
              <a:solidFill>
                <a:srgbClr val="010FFF"/>
              </a:solidFill>
              <a:latin typeface="Century Gothic"/>
            </a:endParaRPr>
          </a:p>
          <a:p>
            <a:pPr marL="432000" lvl="1" indent="-216000">
              <a:lnSpc>
                <a:spcPct val="2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3000" b="1" spc="-1" dirty="0">
                <a:solidFill>
                  <a:srgbClr val="010FFF"/>
                </a:solidFill>
                <a:latin typeface="Century Gothic"/>
              </a:rPr>
              <a:t>Přístup do CMS prostřednictvím Krajské zdravotní, a.s.</a:t>
            </a:r>
          </a:p>
          <a:p>
            <a:pPr marL="432000" lvl="1" indent="-216000">
              <a:lnSpc>
                <a:spcPct val="2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3000" b="1" spc="-1" dirty="0" err="1">
                <a:solidFill>
                  <a:srgbClr val="010FFF"/>
                </a:solidFill>
                <a:latin typeface="Century Gothic"/>
              </a:rPr>
              <a:t>QRide</a:t>
            </a:r>
            <a:r>
              <a:rPr lang="cs-CZ" sz="3000" b="1" spc="-1" dirty="0">
                <a:solidFill>
                  <a:srgbClr val="010FFF"/>
                </a:solidFill>
                <a:latin typeface="Century Gothic"/>
              </a:rPr>
              <a:t> – zapojení dopravců na území kraje </a:t>
            </a:r>
          </a:p>
        </p:txBody>
      </p:sp>
      <p:sp>
        <p:nvSpPr>
          <p:cNvPr id="98" name="TextovéPole 9"/>
          <p:cNvSpPr/>
          <p:nvPr/>
        </p:nvSpPr>
        <p:spPr>
          <a:xfrm>
            <a:off x="7094880" y="365040"/>
            <a:ext cx="4357440" cy="272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r"/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14. května 2024</a:t>
            </a:r>
          </a:p>
        </p:txBody>
      </p:sp>
    </p:spTree>
    <p:extLst>
      <p:ext uri="{BB962C8B-B14F-4D97-AF65-F5344CB8AC3E}">
        <p14:creationId xmlns:p14="http://schemas.microsoft.com/office/powerpoint/2010/main" val="1792193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2" cy="6858001"/>
          </a:xfrm>
        </p:spPr>
      </p:pic>
      <p:sp>
        <p:nvSpPr>
          <p:cNvPr id="5" name="TextovéPole 4"/>
          <p:cNvSpPr txBox="1"/>
          <p:nvPr/>
        </p:nvSpPr>
        <p:spPr>
          <a:xfrm>
            <a:off x="632254" y="365125"/>
            <a:ext cx="43578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Den s Ústeckým krajem – okres Teplice</a:t>
            </a:r>
          </a:p>
          <a:p>
            <a:endParaRPr lang="cs-CZ" sz="1200" dirty="0">
              <a:solidFill>
                <a:srgbClr val="010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838200" y="932593"/>
            <a:ext cx="109443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cs-CZ" sz="28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Transformační centrum Ústeckého kraje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664992" y="1759384"/>
            <a:ext cx="10862016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rgbClr val="010FFF"/>
                </a:solidFill>
                <a:latin typeface="Century Gothic" panose="020B0502020202020204" pitchFamily="34" charset="0"/>
              </a:rPr>
              <a:t>Strategický projekt z Operačního programu Spravedlivá transformace, dotace 952 mil. Kč, celkové náklady 1, 119 mld. Kč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rgbClr val="010FFF"/>
                </a:solidFill>
                <a:latin typeface="Century Gothic" panose="020B0502020202020204" pitchFamily="34" charset="0"/>
              </a:rPr>
              <a:t>Revitalizace bývalé SŠ v Ústí nad Labem – návrh z mezinárodní architektonické soutěže</a:t>
            </a:r>
          </a:p>
          <a:p>
            <a:endParaRPr lang="cs-CZ" sz="1600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marL="342900" indent="-342900">
              <a:buFont typeface="Century Gothic" panose="020B0502020202020204" pitchFamily="34" charset="0"/>
              <a:buChar char="#"/>
            </a:pPr>
            <a:r>
              <a:rPr lang="cs-CZ" sz="16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Chytrá data </a:t>
            </a:r>
            <a:r>
              <a:rPr lang="cs-CZ" sz="1600" dirty="0">
                <a:solidFill>
                  <a:srgbClr val="010FFF"/>
                </a:solidFill>
                <a:latin typeface="Century Gothic" panose="020B0502020202020204" pitchFamily="34" charset="0"/>
              </a:rPr>
              <a:t>– kraj jako lídr v oblasti otevřených dat veřejné</a:t>
            </a:r>
          </a:p>
          <a:p>
            <a:r>
              <a:rPr lang="cs-CZ" sz="1600" dirty="0">
                <a:solidFill>
                  <a:srgbClr val="010FFF"/>
                </a:solidFill>
                <a:latin typeface="Century Gothic" panose="020B0502020202020204" pitchFamily="34" charset="0"/>
              </a:rPr>
              <a:t>      správy a jejich vizualizace a využívání</a:t>
            </a:r>
          </a:p>
          <a:p>
            <a:pPr marL="342900" indent="-342900">
              <a:buFont typeface="Century Gothic" panose="020B0502020202020204" pitchFamily="34" charset="0"/>
              <a:buChar char="#"/>
            </a:pPr>
            <a:r>
              <a:rPr lang="cs-CZ" sz="16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Inovativní kraj</a:t>
            </a:r>
            <a:r>
              <a:rPr lang="cs-CZ" sz="1600" dirty="0">
                <a:solidFill>
                  <a:srgbClr val="010FFF"/>
                </a:solidFill>
                <a:latin typeface="Century Gothic" panose="020B0502020202020204" pitchFamily="34" charset="0"/>
              </a:rPr>
              <a:t> – podpora firem, které přispějí k růstu HDP </a:t>
            </a:r>
          </a:p>
          <a:p>
            <a:r>
              <a:rPr lang="cs-CZ" sz="1600" dirty="0">
                <a:solidFill>
                  <a:srgbClr val="010FFF"/>
                </a:solidFill>
                <a:latin typeface="Century Gothic" panose="020B0502020202020204" pitchFamily="34" charset="0"/>
              </a:rPr>
              <a:t>      v kraji a vytvoření znalostně náročných míst </a:t>
            </a:r>
          </a:p>
          <a:p>
            <a:pPr marL="342900" indent="-342900">
              <a:buFont typeface="Century Gothic" panose="020B0502020202020204" pitchFamily="34" charset="0"/>
              <a:buChar char="#"/>
            </a:pPr>
            <a:r>
              <a:rPr lang="cs-CZ" sz="16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Zelený kraj </a:t>
            </a:r>
            <a:r>
              <a:rPr lang="cs-CZ" sz="1600" dirty="0">
                <a:solidFill>
                  <a:srgbClr val="010FFF"/>
                </a:solidFill>
                <a:latin typeface="Century Gothic" panose="020B0502020202020204" pitchFamily="34" charset="0"/>
              </a:rPr>
              <a:t>– energetický management pro veřejnou i soukromou sféru</a:t>
            </a:r>
          </a:p>
          <a:p>
            <a:pPr marL="342900" indent="-342900">
              <a:buFont typeface="Century Gothic" panose="020B0502020202020204" pitchFamily="34" charset="0"/>
              <a:buChar char="#"/>
            </a:pPr>
            <a:r>
              <a:rPr lang="cs-CZ" sz="16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Kraj pro lepší život</a:t>
            </a:r>
            <a:r>
              <a:rPr lang="cs-CZ" sz="1600" dirty="0">
                <a:solidFill>
                  <a:srgbClr val="010FFF"/>
                </a:solidFill>
                <a:latin typeface="Century Gothic" panose="020B0502020202020204" pitchFamily="34" charset="0"/>
              </a:rPr>
              <a:t> – lepší nakládání s krajinou a se sídly, </a:t>
            </a:r>
          </a:p>
          <a:p>
            <a:r>
              <a:rPr lang="cs-CZ" sz="1600" dirty="0">
                <a:solidFill>
                  <a:srgbClr val="010FFF"/>
                </a:solidFill>
                <a:latin typeface="Century Gothic" panose="020B0502020202020204" pitchFamily="34" charset="0"/>
              </a:rPr>
              <a:t>      plánování krajiny, urbanismus, architektura veřejného prostoru</a:t>
            </a:r>
          </a:p>
          <a:p>
            <a:endParaRPr lang="cs-CZ" sz="1200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endParaRPr lang="cs-CZ" sz="1600" dirty="0">
              <a:solidFill>
                <a:srgbClr val="010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7094838" y="365125"/>
            <a:ext cx="43578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14. května 2024</a:t>
            </a:r>
          </a:p>
          <a:p>
            <a:pPr algn="r"/>
            <a:endParaRPr lang="cs-CZ" sz="1200" dirty="0">
              <a:solidFill>
                <a:srgbClr val="010FFF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Picture 2" descr="Architektonickou soutěž vyhrál ateliér mh architects z Prahy">
            <a:extLst>
              <a:ext uri="{FF2B5EF4-FFF2-40B4-BE49-F238E27FC236}">
                <a16:creationId xmlns:a16="http://schemas.microsoft.com/office/drawing/2014/main" id="{C4DF8EE9-712A-410A-92FA-8A76327AD0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6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8003" y="4111027"/>
            <a:ext cx="4446227" cy="2496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15854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083" y="0"/>
            <a:ext cx="12192002" cy="6858001"/>
          </a:xfrm>
        </p:spPr>
      </p:pic>
      <p:sp>
        <p:nvSpPr>
          <p:cNvPr id="5" name="TextovéPole 4"/>
          <p:cNvSpPr txBox="1"/>
          <p:nvPr/>
        </p:nvSpPr>
        <p:spPr>
          <a:xfrm>
            <a:off x="632254" y="365125"/>
            <a:ext cx="43578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Den s Ústeckým krajem – okres Teplice</a:t>
            </a:r>
          </a:p>
          <a:p>
            <a:endParaRPr lang="cs-CZ" sz="1200" dirty="0">
              <a:solidFill>
                <a:srgbClr val="010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396055" y="1035396"/>
            <a:ext cx="11325726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cs-CZ" sz="28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Energetické centrum Ústeckého kraje, </a:t>
            </a:r>
            <a:r>
              <a:rPr lang="cs-CZ" sz="2800" b="1" dirty="0" err="1">
                <a:solidFill>
                  <a:srgbClr val="010FFF"/>
                </a:solidFill>
                <a:latin typeface="Century Gothic" panose="020B0502020202020204" pitchFamily="34" charset="0"/>
              </a:rPr>
              <a:t>p.o</a:t>
            </a:r>
            <a:r>
              <a:rPr lang="cs-CZ" sz="28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. - pro města a obce</a:t>
            </a:r>
          </a:p>
          <a:p>
            <a:pPr lvl="0"/>
            <a:endParaRPr lang="cs-CZ" sz="1600" b="1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síť veřejných energetiků</a:t>
            </a:r>
            <a:endParaRPr lang="cs-CZ" sz="1200" b="1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000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rgbClr val="010FFF"/>
                </a:solidFill>
                <a:latin typeface="Century Gothic" panose="020B0502020202020204" pitchFamily="34" charset="0"/>
              </a:rPr>
              <a:t>sběr dat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1000" dirty="0">
                <a:solidFill>
                  <a:srgbClr val="010FFF"/>
                </a:solidFill>
                <a:latin typeface="Century Gothic" panose="020B0502020202020204" pitchFamily="34" charset="0"/>
              </a:rPr>
              <a:t>úvodní data 28/34 obcí/měst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cs-CZ" sz="1000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rgbClr val="010FFF"/>
                </a:solidFill>
                <a:latin typeface="Century Gothic" panose="020B0502020202020204" pitchFamily="34" charset="0"/>
              </a:rPr>
              <a:t>krajský energetický management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1000" dirty="0">
                <a:solidFill>
                  <a:srgbClr val="010FFF"/>
                </a:solidFill>
                <a:latin typeface="Century Gothic" panose="020B0502020202020204" pitchFamily="34" charset="0"/>
              </a:rPr>
              <a:t>Dubí</a:t>
            </a:r>
          </a:p>
          <a:p>
            <a:pPr lvl="1"/>
            <a:endParaRPr lang="cs-CZ" sz="1000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rgbClr val="010FFF"/>
                </a:solidFill>
                <a:latin typeface="Century Gothic" panose="020B0502020202020204" pitchFamily="34" charset="0"/>
              </a:rPr>
              <a:t>konzultace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1000" dirty="0">
                <a:solidFill>
                  <a:srgbClr val="010FFF"/>
                </a:solidFill>
                <a:latin typeface="Century Gothic" panose="020B0502020202020204" pitchFamily="34" charset="0"/>
              </a:rPr>
              <a:t>Bílina, Zabrušany, Proboštov, Dubí, Lahošť, Teplice, Světec, Krupka, Modlany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cs-CZ" sz="1000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rgbClr val="010FFF"/>
                </a:solidFill>
                <a:latin typeface="Century Gothic" panose="020B0502020202020204" pitchFamily="34" charset="0"/>
              </a:rPr>
              <a:t>screeningy potenciálu OZE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1000" dirty="0">
                <a:solidFill>
                  <a:srgbClr val="010FFF"/>
                </a:solidFill>
                <a:latin typeface="Century Gothic" panose="020B0502020202020204" pitchFamily="34" charset="0"/>
              </a:rPr>
              <a:t>Lahošť, Bořislav</a:t>
            </a:r>
          </a:p>
          <a:p>
            <a:pPr lvl="1"/>
            <a:endParaRPr lang="cs-CZ" sz="1000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rgbClr val="010FFF"/>
                </a:solidFill>
                <a:latin typeface="Century Gothic" panose="020B0502020202020204" pitchFamily="34" charset="0"/>
              </a:rPr>
              <a:t>studie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000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rgbClr val="010FFF"/>
                </a:solidFill>
                <a:latin typeface="Century Gothic" panose="020B0502020202020204" pitchFamily="34" charset="0"/>
              </a:rPr>
              <a:t>dotační poradenství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000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rgbClr val="010FFF"/>
                </a:solidFill>
                <a:latin typeface="Century Gothic" panose="020B0502020202020204" pitchFamily="34" charset="0"/>
              </a:rPr>
              <a:t>energetická společenství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1000" dirty="0">
                <a:solidFill>
                  <a:srgbClr val="010FFF"/>
                </a:solidFill>
                <a:latin typeface="Century Gothic" panose="020B0502020202020204" pitchFamily="34" charset="0"/>
              </a:rPr>
              <a:t>Bílina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cs-CZ" sz="1000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rgbClr val="010FFF"/>
                </a:solidFill>
                <a:latin typeface="Century Gothic" panose="020B0502020202020204" pitchFamily="34" charset="0"/>
              </a:rPr>
              <a:t>edukace – semináře, workshopy</a:t>
            </a:r>
          </a:p>
          <a:p>
            <a:pPr lvl="1"/>
            <a:r>
              <a:rPr lang="cs-CZ" sz="1200" dirty="0">
                <a:solidFill>
                  <a:srgbClr val="1B27FF"/>
                </a:solidFill>
                <a:latin typeface="Century Gothic" panose="020B0502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https://www.ecuk.cz/kalendar-akci-2024/</a:t>
            </a:r>
            <a:endParaRPr lang="cs-CZ" sz="1200" dirty="0">
              <a:solidFill>
                <a:srgbClr val="1B27FF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7094838" y="365125"/>
            <a:ext cx="4357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14. května 2024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240BAF16-0300-DF33-F78C-E2B39F05A6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8918" y="1822617"/>
            <a:ext cx="5444903" cy="4698773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7802537A-BAA0-1700-1F9C-1A860D3531FA}"/>
              </a:ext>
            </a:extLst>
          </p:cNvPr>
          <p:cNvSpPr txBox="1"/>
          <p:nvPr/>
        </p:nvSpPr>
        <p:spPr>
          <a:xfrm>
            <a:off x="9702347" y="3373564"/>
            <a:ext cx="1593529" cy="55399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1000" dirty="0">
                <a:solidFill>
                  <a:srgbClr val="1B27FF"/>
                </a:solidFill>
              </a:rPr>
              <a:t>Ing. Zuzana Benediktová</a:t>
            </a:r>
          </a:p>
          <a:p>
            <a:pPr algn="ctr"/>
            <a:r>
              <a:rPr lang="cs-CZ" sz="1000" i="1" dirty="0">
                <a:solidFill>
                  <a:srgbClr val="1B27FF"/>
                </a:solidFill>
              </a:rPr>
              <a:t>benediktova@ecuk.cz</a:t>
            </a:r>
          </a:p>
          <a:p>
            <a:pPr algn="ctr"/>
            <a:r>
              <a:rPr lang="cs-CZ" sz="1000" i="1" dirty="0">
                <a:solidFill>
                  <a:srgbClr val="1B27FF"/>
                </a:solidFill>
              </a:rPr>
              <a:t>tel: 777 930 343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6349B530-5250-9B48-977B-009C966C4505}"/>
              </a:ext>
            </a:extLst>
          </p:cNvPr>
          <p:cNvSpPr txBox="1"/>
          <p:nvPr/>
        </p:nvSpPr>
        <p:spPr>
          <a:xfrm>
            <a:off x="9418622" y="5268606"/>
            <a:ext cx="1432723" cy="55399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1000" dirty="0">
                <a:solidFill>
                  <a:srgbClr val="1B27FF"/>
                </a:solidFill>
              </a:rPr>
              <a:t>Radek Krůta</a:t>
            </a:r>
          </a:p>
          <a:p>
            <a:pPr algn="ctr"/>
            <a:r>
              <a:rPr lang="cs-CZ" sz="1000" i="1" dirty="0">
                <a:solidFill>
                  <a:srgbClr val="1B27FF"/>
                </a:solidFill>
              </a:rPr>
              <a:t>kruta@ecuk.cz</a:t>
            </a:r>
          </a:p>
          <a:p>
            <a:pPr algn="ctr"/>
            <a:r>
              <a:rPr lang="cs-CZ" sz="1000" i="1" dirty="0">
                <a:solidFill>
                  <a:srgbClr val="1B27FF"/>
                </a:solidFill>
              </a:rPr>
              <a:t>tel: 771 229 207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623FD17A-FC0C-0C8F-AB54-83577711647E}"/>
              </a:ext>
            </a:extLst>
          </p:cNvPr>
          <p:cNvSpPr txBox="1"/>
          <p:nvPr/>
        </p:nvSpPr>
        <p:spPr>
          <a:xfrm>
            <a:off x="7619091" y="5887291"/>
            <a:ext cx="1432723" cy="55399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1000" dirty="0">
                <a:solidFill>
                  <a:srgbClr val="1B27FF"/>
                </a:solidFill>
              </a:rPr>
              <a:t>Pavel Novák</a:t>
            </a:r>
          </a:p>
          <a:p>
            <a:pPr algn="ctr"/>
            <a:r>
              <a:rPr lang="cs-CZ" sz="1000" i="1" dirty="0">
                <a:solidFill>
                  <a:srgbClr val="1B27FF"/>
                </a:solidFill>
              </a:rPr>
              <a:t>novak@ecuk.cz</a:t>
            </a:r>
          </a:p>
          <a:p>
            <a:pPr algn="ctr"/>
            <a:r>
              <a:rPr lang="cs-CZ" sz="1000" i="1" dirty="0">
                <a:solidFill>
                  <a:srgbClr val="1B27FF"/>
                </a:solidFill>
              </a:rPr>
              <a:t>tel: 777 696 644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5DD24686-18A9-F4F2-C819-958F8482CFE2}"/>
              </a:ext>
            </a:extLst>
          </p:cNvPr>
          <p:cNvSpPr txBox="1"/>
          <p:nvPr/>
        </p:nvSpPr>
        <p:spPr>
          <a:xfrm>
            <a:off x="6222680" y="3750524"/>
            <a:ext cx="1432723" cy="55399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1000" dirty="0">
                <a:solidFill>
                  <a:srgbClr val="1B27FF"/>
                </a:solidFill>
              </a:rPr>
              <a:t>Mgr. Michaela Burdová</a:t>
            </a:r>
          </a:p>
          <a:p>
            <a:pPr algn="ctr"/>
            <a:r>
              <a:rPr lang="cs-CZ" sz="1000" i="1" dirty="0">
                <a:solidFill>
                  <a:srgbClr val="1B27FF"/>
                </a:solidFill>
              </a:rPr>
              <a:t>burdova@ecuk.cz</a:t>
            </a:r>
          </a:p>
          <a:p>
            <a:pPr algn="ctr"/>
            <a:r>
              <a:rPr lang="cs-CZ" sz="1000" i="1" dirty="0">
                <a:solidFill>
                  <a:srgbClr val="1B27FF"/>
                </a:solidFill>
              </a:rPr>
              <a:t>tel: 725 763 864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B9C14395-B281-1E15-4AF6-75929B51ACF3}"/>
              </a:ext>
            </a:extLst>
          </p:cNvPr>
          <p:cNvSpPr txBox="1"/>
          <p:nvPr/>
        </p:nvSpPr>
        <p:spPr>
          <a:xfrm>
            <a:off x="7449666" y="3136393"/>
            <a:ext cx="1432723" cy="55399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1000" dirty="0">
                <a:solidFill>
                  <a:srgbClr val="1B27FF"/>
                </a:solidFill>
              </a:rPr>
              <a:t>Ing. Tomáš Myslivec</a:t>
            </a:r>
          </a:p>
          <a:p>
            <a:pPr algn="ctr"/>
            <a:r>
              <a:rPr lang="cs-CZ" sz="1000" i="1" dirty="0">
                <a:solidFill>
                  <a:srgbClr val="1B27FF"/>
                </a:solidFill>
              </a:rPr>
              <a:t>myslivec@ecuk.cz</a:t>
            </a:r>
          </a:p>
          <a:p>
            <a:pPr algn="ctr"/>
            <a:r>
              <a:rPr lang="cs-CZ" sz="1000" i="1" dirty="0">
                <a:solidFill>
                  <a:srgbClr val="1B27FF"/>
                </a:solidFill>
              </a:rPr>
              <a:t>tel: 771 131 676</a:t>
            </a: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F76899BF-3075-A9BC-A466-74CD16EF726F}"/>
              </a:ext>
            </a:extLst>
          </p:cNvPr>
          <p:cNvSpPr txBox="1"/>
          <p:nvPr/>
        </p:nvSpPr>
        <p:spPr>
          <a:xfrm>
            <a:off x="8882389" y="2417392"/>
            <a:ext cx="1432723" cy="55399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1000" dirty="0">
                <a:solidFill>
                  <a:srgbClr val="1B27FF"/>
                </a:solidFill>
              </a:rPr>
              <a:t>František Jakub</a:t>
            </a:r>
          </a:p>
          <a:p>
            <a:pPr algn="ctr"/>
            <a:r>
              <a:rPr lang="cs-CZ" sz="1000" i="1" dirty="0">
                <a:solidFill>
                  <a:srgbClr val="1B27FF"/>
                </a:solidFill>
              </a:rPr>
              <a:t>jakub@ecuk.cz</a:t>
            </a:r>
          </a:p>
          <a:p>
            <a:pPr algn="ctr"/>
            <a:r>
              <a:rPr lang="cs-CZ" sz="1000" i="1" dirty="0">
                <a:solidFill>
                  <a:srgbClr val="1B27FF"/>
                </a:solidFill>
              </a:rPr>
              <a:t>tel: 603 525 907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9FC1FD21-16FF-B3B8-27B5-C526C997EC42}"/>
              </a:ext>
            </a:extLst>
          </p:cNvPr>
          <p:cNvSpPr txBox="1"/>
          <p:nvPr/>
        </p:nvSpPr>
        <p:spPr>
          <a:xfrm>
            <a:off x="6072659" y="4895851"/>
            <a:ext cx="1676650" cy="55399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1000" dirty="0">
                <a:solidFill>
                  <a:srgbClr val="1B27FF"/>
                </a:solidFill>
              </a:rPr>
              <a:t>Ing. Iva Brettschneiderová</a:t>
            </a:r>
          </a:p>
          <a:p>
            <a:pPr algn="ctr"/>
            <a:r>
              <a:rPr lang="cs-CZ" sz="1000" i="1" dirty="0">
                <a:solidFill>
                  <a:srgbClr val="1B27FF"/>
                </a:solidFill>
              </a:rPr>
              <a:t>brettschneiderova@ecuk.cz</a:t>
            </a:r>
          </a:p>
          <a:p>
            <a:pPr algn="ctr"/>
            <a:r>
              <a:rPr lang="cs-CZ" sz="1000" i="1" dirty="0">
                <a:solidFill>
                  <a:srgbClr val="1B27FF"/>
                </a:solidFill>
              </a:rPr>
              <a:t>tel: 777 866 770</a:t>
            </a:r>
          </a:p>
        </p:txBody>
      </p:sp>
    </p:spTree>
    <p:extLst>
      <p:ext uri="{BB962C8B-B14F-4D97-AF65-F5344CB8AC3E}">
        <p14:creationId xmlns:p14="http://schemas.microsoft.com/office/powerpoint/2010/main" val="16921923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12192002" cy="6858001"/>
          </a:xfrm>
        </p:spPr>
      </p:pic>
      <p:sp>
        <p:nvSpPr>
          <p:cNvPr id="5" name="TextovéPole 4"/>
          <p:cNvSpPr txBox="1"/>
          <p:nvPr/>
        </p:nvSpPr>
        <p:spPr>
          <a:xfrm>
            <a:off x="632254" y="365125"/>
            <a:ext cx="4357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Den s Ústeckým krajem – okres Teplice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632254" y="1002197"/>
            <a:ext cx="109443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10FFF"/>
                </a:solidFill>
                <a:latin typeface="Century Gothic" panose="020B0502020202020204" pitchFamily="34" charset="0"/>
              </a:rPr>
              <a:t>Úvodní slovo hejtmana Ústeckého kraje Ing. Jana Schillera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714633" y="2960782"/>
            <a:ext cx="1086201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32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oblast legislativy, krizového řízení, informačních technologií, DCUK, ICUK, vnějších a zahraničních vztahů, zásady územního rozvoje;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3200" b="1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32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předseda Bezpečnostní rady Ústeckého kraje a Krizového štábu Ústeckého kraje.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7094838" y="365125"/>
            <a:ext cx="4357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14. května 2024</a:t>
            </a:r>
          </a:p>
        </p:txBody>
      </p:sp>
    </p:spTree>
    <p:extLst>
      <p:ext uri="{BB962C8B-B14F-4D97-AF65-F5344CB8AC3E}">
        <p14:creationId xmlns:p14="http://schemas.microsoft.com/office/powerpoint/2010/main" val="208361158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6518" y="175733"/>
            <a:ext cx="11478967" cy="3688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99615" y="4143534"/>
            <a:ext cx="10192764" cy="24301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>
            <a:spLocks noGrp="1"/>
          </p:cNvSpPr>
          <p:nvPr>
            <p:ph type="body" idx="1"/>
          </p:nvPr>
        </p:nvSpPr>
        <p:spPr>
          <a:xfrm>
            <a:off x="415600" y="1697700"/>
            <a:ext cx="11360800" cy="43940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135255" indent="0">
              <a:lnSpc>
                <a:spcPct val="95000"/>
              </a:lnSpc>
              <a:buSzPts val="2000"/>
              <a:buNone/>
            </a:pPr>
            <a:r>
              <a:rPr lang="cs" sz="2400" b="1" dirty="0">
                <a:solidFill>
                  <a:srgbClr val="1B27FF"/>
                </a:solidFill>
                <a:latin typeface="Century Gothic"/>
              </a:rPr>
              <a:t>Služby pro obce a města</a:t>
            </a:r>
          </a:p>
          <a:p>
            <a:pPr marL="608965" indent="-473710">
              <a:lnSpc>
                <a:spcPct val="95000"/>
              </a:lnSpc>
              <a:buSzPts val="2000"/>
              <a:buChar char="-"/>
            </a:pPr>
            <a:r>
              <a:rPr lang="cs" sz="2400" dirty="0">
                <a:solidFill>
                  <a:srgbClr val="010FFF"/>
                </a:solidFill>
                <a:latin typeface="Century Gothic" panose="020B0502020202020204" pitchFamily="34" charset="0"/>
              </a:rPr>
              <a:t>dotační zpravodaj, dotační poradenství a konzultace;</a:t>
            </a:r>
            <a:endParaRPr lang="cs-CZ" sz="2400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marL="608965" indent="-473710">
              <a:lnSpc>
                <a:spcPct val="95000"/>
              </a:lnSpc>
              <a:buSzPts val="2000"/>
              <a:buChar char="-"/>
            </a:pPr>
            <a:r>
              <a:rPr lang="cs" sz="2400" dirty="0">
                <a:solidFill>
                  <a:srgbClr val="010FFF"/>
                </a:solidFill>
                <a:latin typeface="Century Gothic" panose="020B0502020202020204" pitchFamily="34" charset="0"/>
              </a:rPr>
              <a:t>tvorba projektových žádostí, administrace projektů včetně doby udržitelnosti;</a:t>
            </a:r>
            <a:endParaRPr sz="2400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marL="608965" indent="-473710">
              <a:lnSpc>
                <a:spcPct val="95000"/>
              </a:lnSpc>
              <a:buSzPts val="2000"/>
              <a:buChar char="-"/>
            </a:pPr>
            <a:r>
              <a:rPr lang="cs" sz="2400" dirty="0">
                <a:solidFill>
                  <a:srgbClr val="010FFF"/>
                </a:solidFill>
                <a:latin typeface="Century Gothic" panose="020B0502020202020204" pitchFamily="34" charset="0"/>
              </a:rPr>
              <a:t>komunikace s poskytovateli dotací;</a:t>
            </a:r>
            <a:endParaRPr sz="2400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marL="608965" indent="-473710">
              <a:lnSpc>
                <a:spcPct val="95000"/>
              </a:lnSpc>
              <a:buSzPts val="2000"/>
              <a:buChar char="-"/>
            </a:pPr>
            <a:r>
              <a:rPr lang="cs" sz="2400" dirty="0">
                <a:solidFill>
                  <a:srgbClr val="010FFF"/>
                </a:solidFill>
                <a:latin typeface="Century Gothic" panose="020B0502020202020204" pitchFamily="34" charset="0"/>
              </a:rPr>
              <a:t>tvorba strategických rozvojových dokumentů, studie proveditelnosti;</a:t>
            </a:r>
            <a:endParaRPr sz="2400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marL="608965" indent="-473710">
              <a:lnSpc>
                <a:spcPct val="95000"/>
              </a:lnSpc>
              <a:buSzPts val="2000"/>
              <a:buChar char="-"/>
            </a:pPr>
            <a:r>
              <a:rPr lang="cs" sz="2400" dirty="0">
                <a:solidFill>
                  <a:srgbClr val="010FFF"/>
                </a:solidFill>
                <a:latin typeface="Century Gothic" panose="020B0502020202020204" pitchFamily="34" charset="0"/>
              </a:rPr>
              <a:t>výběrová řízení.</a:t>
            </a:r>
          </a:p>
          <a:p>
            <a:pPr marL="135255" indent="0">
              <a:lnSpc>
                <a:spcPct val="95000"/>
              </a:lnSpc>
              <a:buSzPts val="2000"/>
              <a:buNone/>
            </a:pPr>
            <a:endParaRPr lang="cs" sz="2650" dirty="0"/>
          </a:p>
          <a:p>
            <a:pPr marL="135255" indent="0">
              <a:lnSpc>
                <a:spcPct val="95000"/>
              </a:lnSpc>
              <a:buSzPts val="2000"/>
              <a:buNone/>
            </a:pPr>
            <a:r>
              <a:rPr lang="cs" sz="2400" b="1" dirty="0">
                <a:solidFill>
                  <a:srgbClr val="1B27FF"/>
                </a:solidFill>
                <a:latin typeface="Century Gothic"/>
              </a:rPr>
              <a:t>Novinky</a:t>
            </a:r>
          </a:p>
          <a:p>
            <a:pPr marL="608965" indent="-473710">
              <a:lnSpc>
                <a:spcPct val="95000"/>
              </a:lnSpc>
              <a:buSzPts val="2000"/>
              <a:buFont typeface="Arial" panose="020B0604020202020204" pitchFamily="34" charset="0"/>
              <a:buChar char="-"/>
            </a:pPr>
            <a:r>
              <a:rPr lang="cs-CZ" sz="2400" dirty="0">
                <a:solidFill>
                  <a:srgbClr val="010FFF"/>
                </a:solidFill>
                <a:latin typeface="Century Gothic" panose="020B0502020202020204" pitchFamily="34" charset="0"/>
              </a:rPr>
              <a:t>Zapojení do projektu Transformačního centra ÚK;</a:t>
            </a:r>
          </a:p>
          <a:p>
            <a:pPr marL="608965" indent="-473710">
              <a:lnSpc>
                <a:spcPct val="95000"/>
              </a:lnSpc>
              <a:buSzPts val="2000"/>
              <a:buFont typeface="Arial" panose="020B0604020202020204" pitchFamily="34" charset="0"/>
              <a:buChar char="-"/>
            </a:pPr>
            <a:r>
              <a:rPr lang="pl-PL" sz="2400" dirty="0">
                <a:solidFill>
                  <a:srgbClr val="010FFF"/>
                </a:solidFill>
                <a:latin typeface="Century Gothic" panose="020B0502020202020204" pitchFamily="34" charset="0"/>
              </a:rPr>
              <a:t>Zapojení do projektu Regionálních center (MMR, SFPI), 2024-2026.</a:t>
            </a:r>
            <a:endParaRPr lang="cs-CZ" sz="2400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marL="608965" indent="-473710">
              <a:lnSpc>
                <a:spcPct val="95000"/>
              </a:lnSpc>
              <a:buSzPts val="2000"/>
              <a:buChar char="-"/>
            </a:pPr>
            <a:endParaRPr sz="2650" dirty="0"/>
          </a:p>
        </p:txBody>
      </p:sp>
      <p:pic>
        <p:nvPicPr>
          <p:cNvPr id="2" name="Google Shape;55;p13">
            <a:extLst>
              <a:ext uri="{FF2B5EF4-FFF2-40B4-BE49-F238E27FC236}">
                <a16:creationId xmlns:a16="http://schemas.microsoft.com/office/drawing/2014/main" id="{7DF3829A-905A-97D8-8E30-794D82B582FF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28527" y="171450"/>
            <a:ext cx="6724735" cy="1697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text, snímek obrazovky, Písmo, Elektricky modrá&#10;&#10;Popis byl vytvořen automaticky">
            <a:extLst>
              <a:ext uri="{FF2B5EF4-FFF2-40B4-BE49-F238E27FC236}">
                <a16:creationId xmlns:a16="http://schemas.microsoft.com/office/drawing/2014/main" id="{1B9C5C26-DA09-8BA4-B398-68E609C309B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76631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42086364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12192002" cy="6858001"/>
          </a:xfrm>
        </p:spPr>
      </p:pic>
      <p:sp>
        <p:nvSpPr>
          <p:cNvPr id="5" name="TextovéPole 4"/>
          <p:cNvSpPr txBox="1"/>
          <p:nvPr/>
        </p:nvSpPr>
        <p:spPr>
          <a:xfrm>
            <a:off x="632254" y="365125"/>
            <a:ext cx="4357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Den s Ústeckým krajem – okres Teplice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632254" y="1002197"/>
            <a:ext cx="109443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10FFF"/>
                </a:solidFill>
                <a:latin typeface="Century Gothic" panose="020B0502020202020204" pitchFamily="34" charset="0"/>
              </a:rPr>
              <a:t>Oblast sociálních věcí, bezpečnosti a sociálně vyloučených lokalit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714633" y="3428998"/>
            <a:ext cx="10862016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32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Problematika sociálně vyloučených lokalit;</a:t>
            </a:r>
          </a:p>
          <a:p>
            <a:endParaRPr lang="cs-CZ" sz="3200" b="1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32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Informace k přípravě zákona o podpoře </a:t>
            </a:r>
            <a:r>
              <a:rPr lang="cs-CZ" sz="3200" b="1">
                <a:solidFill>
                  <a:srgbClr val="010FFF"/>
                </a:solidFill>
                <a:latin typeface="Century Gothic" panose="020B0502020202020204" pitchFamily="34" charset="0"/>
              </a:rPr>
              <a:t>bydlení;</a:t>
            </a:r>
          </a:p>
          <a:p>
            <a:endParaRPr lang="cs-CZ" sz="3200" b="1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32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Program prevence kriminality.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400" dirty="0">
              <a:solidFill>
                <a:srgbClr val="010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7094838" y="365125"/>
            <a:ext cx="4357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14. května 2024</a:t>
            </a:r>
          </a:p>
        </p:txBody>
      </p:sp>
    </p:spTree>
    <p:extLst>
      <p:ext uri="{BB962C8B-B14F-4D97-AF65-F5344CB8AC3E}">
        <p14:creationId xmlns:p14="http://schemas.microsoft.com/office/powerpoint/2010/main" val="11325874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12192002" cy="6858001"/>
          </a:xfrm>
        </p:spPr>
      </p:pic>
      <p:sp>
        <p:nvSpPr>
          <p:cNvPr id="5" name="TextovéPole 4"/>
          <p:cNvSpPr txBox="1"/>
          <p:nvPr/>
        </p:nvSpPr>
        <p:spPr>
          <a:xfrm>
            <a:off x="632254" y="365125"/>
            <a:ext cx="43578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Den s Ústeckým krajem – okres Teplice</a:t>
            </a:r>
          </a:p>
          <a:p>
            <a:endParaRPr lang="cs-CZ" sz="1200" dirty="0">
              <a:solidFill>
                <a:srgbClr val="010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632254" y="1002197"/>
            <a:ext cx="109443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10FFF"/>
                </a:solidFill>
                <a:latin typeface="Century Gothic" panose="020B0502020202020204" pitchFamily="34" charset="0"/>
              </a:rPr>
              <a:t>Oblast životního prostředí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714633" y="1756267"/>
            <a:ext cx="10862016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rgbClr val="1B27FF"/>
                </a:solidFill>
                <a:latin typeface="Century Gothic" panose="020B0502020202020204" pitchFamily="34" charset="0"/>
              </a:rPr>
              <a:t>Program pro rozvoj </a:t>
            </a:r>
            <a:r>
              <a:rPr lang="cs-CZ" sz="2400" b="1" dirty="0" err="1">
                <a:solidFill>
                  <a:srgbClr val="1B27FF"/>
                </a:solidFill>
                <a:latin typeface="Century Gothic" panose="020B0502020202020204" pitchFamily="34" charset="0"/>
              </a:rPr>
              <a:t>eko</a:t>
            </a:r>
            <a:r>
              <a:rPr lang="cs-CZ" sz="2400" b="1" dirty="0">
                <a:solidFill>
                  <a:srgbClr val="1B27FF"/>
                </a:solidFill>
                <a:latin typeface="Century Gothic" panose="020B0502020202020204" pitchFamily="34" charset="0"/>
              </a:rPr>
              <a:t>–</a:t>
            </a:r>
            <a:r>
              <a:rPr lang="cs-CZ" sz="2400" b="1" dirty="0" err="1">
                <a:solidFill>
                  <a:srgbClr val="1B27FF"/>
                </a:solidFill>
                <a:latin typeface="Century Gothic" panose="020B0502020202020204" pitchFamily="34" charset="0"/>
              </a:rPr>
              <a:t>agro</a:t>
            </a:r>
            <a:r>
              <a:rPr lang="cs-CZ" sz="2400" b="1" dirty="0">
                <a:solidFill>
                  <a:srgbClr val="1B27FF"/>
                </a:solidFill>
                <a:latin typeface="Century Gothic" panose="020B0502020202020204" pitchFamily="34" charset="0"/>
              </a:rPr>
              <a:t> oblastí v Ústeckém kraji na období let 2022 až 2025</a:t>
            </a:r>
            <a:endParaRPr lang="cs-CZ" sz="2400" dirty="0">
              <a:solidFill>
                <a:srgbClr val="1B27FF"/>
              </a:solidFill>
              <a:latin typeface="Century Gothic" panose="020B0502020202020204" pitchFamily="34" charset="0"/>
            </a:endParaRPr>
          </a:p>
          <a:p>
            <a:pPr marL="285750" lvl="0" indent="-285750">
              <a:buFont typeface="Courier New" panose="02070309020205020404" pitchFamily="49" charset="0"/>
              <a:buChar char="o"/>
            </a:pPr>
            <a:r>
              <a:rPr lang="cs-CZ" sz="2000" dirty="0">
                <a:solidFill>
                  <a:srgbClr val="1B27FF"/>
                </a:solidFill>
                <a:latin typeface="Century Gothic" panose="020B0502020202020204" pitchFamily="34" charset="0"/>
              </a:rPr>
              <a:t>alokace pro rok 2024 činila 3,85 mil. Kč;</a:t>
            </a:r>
          </a:p>
          <a:p>
            <a:pPr marL="285750" lvl="0" indent="-285750">
              <a:buFont typeface="Courier New" panose="02070309020205020404" pitchFamily="49" charset="0"/>
              <a:buChar char="o"/>
            </a:pPr>
            <a:r>
              <a:rPr lang="cs-CZ" sz="2000" dirty="0">
                <a:solidFill>
                  <a:srgbClr val="1B27FF"/>
                </a:solidFill>
                <a:latin typeface="Century Gothic" panose="020B0502020202020204" pitchFamily="34" charset="0"/>
              </a:rPr>
              <a:t>uspokojeno bude všech 137 oprávněných žadatelů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cs-CZ" sz="2000" dirty="0">
                <a:solidFill>
                  <a:srgbClr val="010FFF"/>
                </a:solidFill>
                <a:latin typeface="Century Gothic" panose="020B0502020202020204" pitchFamily="34" charset="0"/>
              </a:rPr>
              <a:t>z okresu Teplice bude podpořeno </a:t>
            </a:r>
            <a:r>
              <a:rPr lang="cs-CZ" sz="2000" dirty="0">
                <a:solidFill>
                  <a:srgbClr val="1B27FF"/>
                </a:solidFill>
                <a:latin typeface="Century Gothic" panose="020B0502020202020204" pitchFamily="34" charset="0"/>
              </a:rPr>
              <a:t>11 žadatelů v celkovém objemu požadovaných finančních prostředků ve výši 265 tis. Kč</a:t>
            </a:r>
          </a:p>
          <a:p>
            <a:pPr lvl="0"/>
            <a:endParaRPr lang="cs-CZ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Program na podporu vodního hospodářství v Ústeckém kraji na období 2018 – 2025</a:t>
            </a:r>
            <a:endParaRPr lang="cs-CZ" sz="2400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cs-CZ" sz="2000" dirty="0">
                <a:solidFill>
                  <a:srgbClr val="010FFF"/>
                </a:solidFill>
                <a:latin typeface="Century Gothic" panose="020B0502020202020204" pitchFamily="34" charset="0"/>
              </a:rPr>
              <a:t>alokace pro rok 2024 činila cca 36,2 mil. Kč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cs-CZ" sz="2000" dirty="0">
                <a:solidFill>
                  <a:srgbClr val="1B27FF"/>
                </a:solidFill>
                <a:latin typeface="Century Gothic" panose="020B0502020202020204" pitchFamily="34" charset="0"/>
              </a:rPr>
              <a:t>v rámci dotačního programu bylo přijato 22 přípustných žádostí ve výši 84,9 mil. Kč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cs-CZ" sz="2000" dirty="0">
                <a:solidFill>
                  <a:srgbClr val="1B27FF"/>
                </a:solidFill>
                <a:latin typeface="Century Gothic" panose="020B0502020202020204" pitchFamily="34" charset="0"/>
              </a:rPr>
              <a:t>z okresu Teplice byly přijaty 2 žádosti v celkové výši cca 9,4 mil. Kč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cs-CZ" sz="2000" dirty="0">
                <a:solidFill>
                  <a:srgbClr val="1B27FF"/>
                </a:solidFill>
                <a:latin typeface="Century Gothic" panose="020B0502020202020204" pitchFamily="34" charset="0"/>
              </a:rPr>
              <a:t>o udělení dotací v rámci tohoto programu doposud nebylo rozhodnuto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7094838" y="365125"/>
            <a:ext cx="43578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14. května 2024</a:t>
            </a:r>
          </a:p>
          <a:p>
            <a:pPr algn="r"/>
            <a:endParaRPr lang="cs-CZ" sz="1200" dirty="0">
              <a:solidFill>
                <a:srgbClr val="010FFF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64513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12192002" cy="6858001"/>
          </a:xfrm>
        </p:spPr>
      </p:pic>
      <p:sp>
        <p:nvSpPr>
          <p:cNvPr id="5" name="TextovéPole 4"/>
          <p:cNvSpPr txBox="1"/>
          <p:nvPr/>
        </p:nvSpPr>
        <p:spPr>
          <a:xfrm>
            <a:off x="632254" y="365125"/>
            <a:ext cx="43578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Den s Ústeckým krajem – okres Teplice</a:t>
            </a:r>
          </a:p>
          <a:p>
            <a:endParaRPr lang="cs-CZ" sz="1200" dirty="0">
              <a:solidFill>
                <a:srgbClr val="010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632254" y="1002197"/>
            <a:ext cx="109443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10FFF"/>
                </a:solidFill>
                <a:latin typeface="Century Gothic" panose="020B0502020202020204" pitchFamily="34" charset="0"/>
              </a:rPr>
              <a:t>Oblast životního prostředí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673443" y="2050761"/>
            <a:ext cx="10862016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rgbClr val="1B27FF"/>
                </a:solidFill>
                <a:latin typeface="Century Gothic" panose="020B0502020202020204" pitchFamily="34" charset="0"/>
              </a:rPr>
              <a:t>Program pro podporu odpadového hospodářství obcí v Ústeckém kraji na období 2017 - 2025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cs-CZ" sz="2000" dirty="0">
                <a:solidFill>
                  <a:srgbClr val="1B27FF"/>
                </a:solidFill>
                <a:latin typeface="Century Gothic" panose="020B0502020202020204" pitchFamily="34" charset="0"/>
              </a:rPr>
              <a:t>alokace pro rok 2024 činila 13,7 mil. Kč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cs-CZ" sz="2000" dirty="0">
                <a:solidFill>
                  <a:srgbClr val="1B27FF"/>
                </a:solidFill>
                <a:latin typeface="Century Gothic" panose="020B0502020202020204" pitchFamily="34" charset="0"/>
              </a:rPr>
              <a:t>v rámci dotačního titulu bylo přijato 64 žádostí v celkovém objemu 45,4 mil. Kč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cs-CZ" sz="2000" dirty="0">
                <a:solidFill>
                  <a:srgbClr val="1B27FF"/>
                </a:solidFill>
                <a:latin typeface="Century Gothic" panose="020B0502020202020204" pitchFamily="34" charset="0"/>
              </a:rPr>
              <a:t>z okresu Teplice bylo přijato 5 žádostí v celkové výši 2,5 mil. Kč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cs-CZ" sz="2000" dirty="0">
                <a:solidFill>
                  <a:srgbClr val="1B27FF"/>
                </a:solidFill>
                <a:latin typeface="Century Gothic" panose="020B0502020202020204" pitchFamily="34" charset="0"/>
              </a:rPr>
              <a:t>o udělení dotací v rámci tohoto programu doposud nebylo rozhodnuto</a:t>
            </a:r>
          </a:p>
          <a:p>
            <a:pPr lvl="0"/>
            <a:endParaRPr lang="cs-CZ" sz="1200" dirty="0">
              <a:solidFill>
                <a:srgbClr val="1B27FF"/>
              </a:solidFill>
              <a:latin typeface="Century Gothic" panose="020B0502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rgbClr val="1B27FF"/>
                </a:solidFill>
                <a:latin typeface="Century Gothic" panose="020B0502020202020204" pitchFamily="34" charset="0"/>
              </a:rPr>
              <a:t>Program pro rozvoj ekologické výchovy, vzdělávání a osvěty (EVVO) na území Ústeckého kraje na období let 2022 až 2025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cs-CZ" sz="2000" dirty="0">
                <a:solidFill>
                  <a:srgbClr val="1B27FF"/>
                </a:solidFill>
                <a:latin typeface="Century Gothic" panose="020B0502020202020204" pitchFamily="34" charset="0"/>
              </a:rPr>
              <a:t>alokace pro rok 2024 činila cca 3 mil. Kč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cs-CZ" sz="2000" dirty="0">
                <a:solidFill>
                  <a:srgbClr val="1B27FF"/>
                </a:solidFill>
                <a:latin typeface="Century Gothic" panose="020B0502020202020204" pitchFamily="34" charset="0"/>
              </a:rPr>
              <a:t>v rámci dotačního titulu bylo přijato 38 žádostí v objemu 5,6 mil. Kč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cs-CZ" sz="2000" dirty="0">
                <a:solidFill>
                  <a:srgbClr val="1B27FF"/>
                </a:solidFill>
                <a:latin typeface="Century Gothic" panose="020B0502020202020204" pitchFamily="34" charset="0"/>
              </a:rPr>
              <a:t>z okresu Teplice budou podpořeny 4 žádosti v celkové výši cca 1 mil. Kč</a:t>
            </a:r>
          </a:p>
          <a:p>
            <a:endParaRPr lang="cs-CZ" dirty="0">
              <a:solidFill>
                <a:srgbClr val="1B27FF"/>
              </a:solidFill>
              <a:latin typeface="Century Gothic" panose="020B0502020202020204" pitchFamily="34" charset="0"/>
            </a:endParaRPr>
          </a:p>
          <a:p>
            <a:r>
              <a:rPr lang="cs-CZ" dirty="0">
                <a:solidFill>
                  <a:srgbClr val="FF0000"/>
                </a:solidFill>
                <a:latin typeface="Century Gothic" panose="020B0502020202020204" pitchFamily="34" charset="0"/>
              </a:rPr>
              <a:t>MOŽNOST NAVÝŠENÍ PENĚŽNÍCH PROSTŘEDKŮ PRO ROK 2024 JE MOMENTÁLNĚ V JEDNÁNÍ.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7094838" y="365125"/>
            <a:ext cx="43578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14. května 2024</a:t>
            </a:r>
          </a:p>
          <a:p>
            <a:pPr algn="r"/>
            <a:endParaRPr lang="cs-CZ" sz="1200" dirty="0">
              <a:solidFill>
                <a:srgbClr val="010FFF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42657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12192002" cy="6858001"/>
          </a:xfrm>
        </p:spPr>
      </p:pic>
      <p:sp>
        <p:nvSpPr>
          <p:cNvPr id="5" name="TextovéPole 4"/>
          <p:cNvSpPr txBox="1"/>
          <p:nvPr/>
        </p:nvSpPr>
        <p:spPr>
          <a:xfrm>
            <a:off x="632254" y="365125"/>
            <a:ext cx="4357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Den s Ústeckým krajem – okres Teplice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673443" y="859691"/>
            <a:ext cx="109443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10FFF"/>
                </a:solidFill>
                <a:latin typeface="Century Gothic" panose="020B0502020202020204" pitchFamily="34" charset="0"/>
              </a:rPr>
              <a:t>Oblast kultury a památkové péče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7094838" y="365125"/>
            <a:ext cx="4357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14. května 2024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4F74CA71-6B76-31B2-A476-E6906423B1BA}"/>
              </a:ext>
            </a:extLst>
          </p:cNvPr>
          <p:cNvSpPr txBox="1"/>
          <p:nvPr/>
        </p:nvSpPr>
        <p:spPr>
          <a:xfrm>
            <a:off x="673443" y="1708697"/>
            <a:ext cx="10862016" cy="4632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cs-CZ" b="1" dirty="0">
                <a:solidFill>
                  <a:srgbClr val="010FFF"/>
                </a:solidFill>
                <a:latin typeface="Century Gothic" panose="020B0502020202020204" pitchFamily="34" charset="0"/>
              </a:rPr>
              <a:t>Vyhlášené dotační programy - příjem žádostí už byl ukončen 12. 1. 2024:</a:t>
            </a: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cs-CZ" kern="100" dirty="0">
                <a:solidFill>
                  <a:srgbClr val="1B27FF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Program na záchranu a obnovu kulturních památek Ústeckého kraje – 60 milionů Kč,</a:t>
            </a:r>
            <a:r>
              <a:rPr lang="cs-CZ" kern="100" dirty="0">
                <a:solidFill>
                  <a:srgbClr val="1B27FF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lvl="0" algn="just">
              <a:lnSpc>
                <a:spcPct val="107000"/>
              </a:lnSpc>
              <a:spcAft>
                <a:spcPts val="800"/>
              </a:spcAft>
              <a:tabLst>
                <a:tab pos="357188" algn="l"/>
                <a:tab pos="457200" algn="l"/>
              </a:tabLst>
            </a:pPr>
            <a:r>
              <a:rPr lang="cs-CZ" sz="1800" kern="100" dirty="0">
                <a:solidFill>
                  <a:srgbClr val="1B27FF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	</a:t>
            </a:r>
            <a:r>
              <a:rPr lang="cs-CZ" sz="1800" dirty="0">
                <a:solidFill>
                  <a:srgbClr val="010FFF"/>
                </a:solidFill>
                <a:latin typeface="Century Gothic" panose="020B0502020202020204" pitchFamily="34" charset="0"/>
              </a:rPr>
              <a:t>135 přijatých žádostí, finanční požadavek dle přijatých žádostí 110,7 mil.  Kč;</a:t>
            </a:r>
            <a:endParaRPr lang="cs-CZ" kern="100" dirty="0">
              <a:solidFill>
                <a:srgbClr val="1B27FF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cs-CZ" kern="100" dirty="0">
                <a:solidFill>
                  <a:srgbClr val="1B27FF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Program na záchranu a obnovu drobných památek – 1 milion Kč, </a:t>
            </a:r>
          </a:p>
          <a:p>
            <a:pPr lvl="0" algn="just">
              <a:lnSpc>
                <a:spcPct val="107000"/>
              </a:lnSpc>
              <a:spcAft>
                <a:spcPts val="800"/>
              </a:spcAft>
              <a:tabLst>
                <a:tab pos="357188" algn="l"/>
              </a:tabLst>
            </a:pPr>
            <a:r>
              <a:rPr lang="cs-CZ" sz="1800" kern="100" dirty="0">
                <a:solidFill>
                  <a:srgbClr val="1B27FF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	</a:t>
            </a:r>
            <a:r>
              <a:rPr lang="cs-CZ" sz="1800" dirty="0">
                <a:solidFill>
                  <a:srgbClr val="010FFF"/>
                </a:solidFill>
                <a:latin typeface="Century Gothic" panose="020B0502020202020204" pitchFamily="34" charset="0"/>
              </a:rPr>
              <a:t>13 přijatých žádostí, finanční požadavek dle přijatých žádostí 1,8 mil. Kč;</a:t>
            </a:r>
            <a:endParaRPr lang="cs-CZ" kern="100" dirty="0">
              <a:solidFill>
                <a:srgbClr val="1B27FF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cs-CZ" kern="100" dirty="0">
                <a:solidFill>
                  <a:srgbClr val="1B27FF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Program podpory regionální kulturní činnosti – 12 milionů Kč,</a:t>
            </a:r>
          </a:p>
          <a:p>
            <a:pPr lvl="0" algn="just">
              <a:lnSpc>
                <a:spcPct val="107000"/>
              </a:lnSpc>
              <a:spcAft>
                <a:spcPts val="800"/>
              </a:spcAft>
              <a:tabLst>
                <a:tab pos="357188" algn="l"/>
              </a:tabLst>
            </a:pPr>
            <a:r>
              <a:rPr lang="cs-CZ" sz="1800" dirty="0">
                <a:solidFill>
                  <a:srgbClr val="010FFF"/>
                </a:solidFill>
                <a:latin typeface="Century Gothic" panose="020B0502020202020204" pitchFamily="34" charset="0"/>
              </a:rPr>
              <a:t>	150 přijatých žádostí, finanční požadavek dle přijatých žádostí 19,2 mil. Kč;</a:t>
            </a:r>
            <a:endParaRPr lang="cs-CZ" kern="100" dirty="0">
              <a:solidFill>
                <a:srgbClr val="1B27FF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cs-CZ" kern="100" dirty="0">
                <a:solidFill>
                  <a:srgbClr val="1B27FF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Program podpory aktivit stálých profesionálních divadelních souborů – 12 milionů Kč,</a:t>
            </a:r>
          </a:p>
          <a:p>
            <a:pPr lvl="0" algn="just">
              <a:lnSpc>
                <a:spcPct val="107000"/>
              </a:lnSpc>
              <a:spcAft>
                <a:spcPts val="800"/>
              </a:spcAft>
              <a:tabLst>
                <a:tab pos="357188" algn="l"/>
              </a:tabLst>
            </a:pPr>
            <a:r>
              <a:rPr lang="cs-CZ" sz="1800" dirty="0">
                <a:solidFill>
                  <a:srgbClr val="010FFF"/>
                </a:solidFill>
                <a:latin typeface="Century Gothic" panose="020B0502020202020204" pitchFamily="34" charset="0"/>
              </a:rPr>
              <a:t>	4 přijaté žádosti, finanční požadavek dle přijatých žádostí 12,5 mil. Kč;</a:t>
            </a:r>
            <a:endParaRPr lang="cs-CZ" kern="100" dirty="0">
              <a:solidFill>
                <a:srgbClr val="1B27FF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cs-CZ" b="1" kern="100" dirty="0">
                <a:solidFill>
                  <a:srgbClr val="1B27FF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Ocenění v oblasti památkové péče – Zlaté cimbuří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cs-CZ" kern="100" dirty="0">
                <a:solidFill>
                  <a:srgbClr val="1B27FF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obnova kulturní památky;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cs-CZ" kern="100" dirty="0">
                <a:solidFill>
                  <a:srgbClr val="1B27FF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příkladný přínos v oblasti péče o kulturní dědictví.</a:t>
            </a:r>
          </a:p>
        </p:txBody>
      </p:sp>
    </p:spTree>
    <p:extLst>
      <p:ext uri="{BB962C8B-B14F-4D97-AF65-F5344CB8AC3E}">
        <p14:creationId xmlns:p14="http://schemas.microsoft.com/office/powerpoint/2010/main" val="21914833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192002" cy="6858001"/>
          </a:xfrm>
        </p:spPr>
      </p:pic>
      <p:sp>
        <p:nvSpPr>
          <p:cNvPr id="5" name="TextovéPole 4"/>
          <p:cNvSpPr txBox="1"/>
          <p:nvPr/>
        </p:nvSpPr>
        <p:spPr>
          <a:xfrm>
            <a:off x="632254" y="365125"/>
            <a:ext cx="4357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Den s Ústeckým krajem – okres Teplice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623801" y="837972"/>
            <a:ext cx="109443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10FFF"/>
                </a:solidFill>
                <a:latin typeface="Century Gothic" panose="020B0502020202020204" pitchFamily="34" charset="0"/>
              </a:rPr>
              <a:t>Oblast cestovního ruchu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7094838" y="365125"/>
            <a:ext cx="4357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14. května 2024</a:t>
            </a:r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C1D446C3-A155-454F-4F7E-676047C018C4}"/>
              </a:ext>
            </a:extLst>
          </p:cNvPr>
          <p:cNvSpPr/>
          <p:nvPr/>
        </p:nvSpPr>
        <p:spPr>
          <a:xfrm>
            <a:off x="632253" y="1681777"/>
            <a:ext cx="10080487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Destinační agentura Krušnohoří, </a:t>
            </a:r>
            <a:r>
              <a:rPr lang="cs-CZ" sz="2400" b="1" dirty="0" err="1">
                <a:solidFill>
                  <a:srgbClr val="010FFF"/>
                </a:solidFill>
                <a:latin typeface="Century Gothic" panose="020B0502020202020204" pitchFamily="34" charset="0"/>
              </a:rPr>
              <a:t>z.s</a:t>
            </a:r>
            <a:r>
              <a:rPr lang="cs-CZ" sz="24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rgbClr val="010FFF"/>
                </a:solidFill>
                <a:latin typeface="Century Gothic" panose="020B0502020202020204" pitchFamily="34" charset="0"/>
              </a:rPr>
              <a:t>zakladatelem Karlovarský kraj, Ústecký kraj, </a:t>
            </a:r>
            <a:r>
              <a:rPr lang="cs-CZ" sz="2400" dirty="0" err="1">
                <a:solidFill>
                  <a:srgbClr val="010FFF"/>
                </a:solidFill>
                <a:latin typeface="Century Gothic" panose="020B0502020202020204" pitchFamily="34" charset="0"/>
              </a:rPr>
              <a:t>Montanregion</a:t>
            </a:r>
            <a:r>
              <a:rPr lang="cs-CZ" sz="2400" dirty="0">
                <a:solidFill>
                  <a:srgbClr val="010FFF"/>
                </a:solidFill>
                <a:latin typeface="Century Gothic" panose="020B0502020202020204" pitchFamily="34" charset="0"/>
              </a:rPr>
              <a:t>    Krušné hory – </a:t>
            </a:r>
            <a:r>
              <a:rPr lang="cs-CZ" sz="2400" dirty="0" err="1">
                <a:solidFill>
                  <a:srgbClr val="010FFF"/>
                </a:solidFill>
                <a:latin typeface="Century Gothic" panose="020B0502020202020204" pitchFamily="34" charset="0"/>
              </a:rPr>
              <a:t>Erzgebirge</a:t>
            </a:r>
            <a:r>
              <a:rPr lang="cs-CZ" sz="2400" dirty="0">
                <a:solidFill>
                  <a:srgbClr val="010FFF"/>
                </a:solidFill>
                <a:latin typeface="Century Gothic" panose="020B0502020202020204" pitchFamily="34" charset="0"/>
              </a:rPr>
              <a:t>, o.p.s.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rgbClr val="010FFF"/>
                </a:solidFill>
                <a:latin typeface="Century Gothic" panose="020B0502020202020204" pitchFamily="34" charset="0"/>
              </a:rPr>
              <a:t>od 1. 2. 2023 zahájena činnost, </a:t>
            </a:r>
            <a:r>
              <a:rPr lang="cs-CZ" sz="2400" dirty="0">
                <a:solidFill>
                  <a:srgbClr val="010FFF"/>
                </a:solidFill>
                <a:latin typeface="Century Gothic" panose="020B0502020202020204" pitchFamily="34" charset="0"/>
                <a:hlinkClick r:id="rId4"/>
              </a:rPr>
              <a:t>www.krusnehory.cz</a:t>
            </a:r>
            <a:r>
              <a:rPr lang="cs-CZ" sz="2400" dirty="0">
                <a:solidFill>
                  <a:srgbClr val="010FFF"/>
                </a:solidFill>
                <a:latin typeface="Century Gothic" panose="020B0502020202020204" pitchFamily="34" charset="0"/>
              </a:rPr>
              <a:t>  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rgbClr val="010FFF"/>
                </a:solidFill>
                <a:latin typeface="Century Gothic" panose="020B0502020202020204" pitchFamily="34" charset="0"/>
              </a:rPr>
              <a:t>Štěpán Javůrek, ředitel, </a:t>
            </a:r>
            <a:r>
              <a:rPr lang="cs-CZ" sz="2400" dirty="0">
                <a:solidFill>
                  <a:srgbClr val="010FFF"/>
                </a:solidFill>
                <a:latin typeface="Century Gothic" panose="020B0502020202020204" pitchFamily="34" charset="0"/>
                <a:hlinkClick r:id="rId5"/>
              </a:rPr>
              <a:t>javurek@krusnehory.cz</a:t>
            </a:r>
            <a:r>
              <a:rPr lang="cs-CZ" sz="2400" dirty="0">
                <a:solidFill>
                  <a:srgbClr val="010FFF"/>
                </a:solidFill>
                <a:latin typeface="Century Gothic" panose="020B0502020202020204" pitchFamily="34" charset="0"/>
              </a:rPr>
              <a:t>, </a:t>
            </a:r>
            <a:r>
              <a:rPr lang="cs-CZ" sz="2400" dirty="0">
                <a:solidFill>
                  <a:srgbClr val="010FFF"/>
                </a:solidFill>
                <a:latin typeface="Century Gothic" panose="020B0502020202020204" pitchFamily="34" charset="0"/>
                <a:hlinkClick r:id="rId6"/>
              </a:rPr>
              <a:t>+420 774 351 796</a:t>
            </a:r>
            <a:endParaRPr lang="cs-CZ" sz="2400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rgbClr val="010FFF"/>
                </a:solidFill>
                <a:latin typeface="Century Gothic" panose="020B0502020202020204" pitchFamily="34" charset="0"/>
              </a:rPr>
              <a:t>Jan </a:t>
            </a:r>
            <a:r>
              <a:rPr lang="cs-CZ" sz="2400" dirty="0" err="1">
                <a:solidFill>
                  <a:srgbClr val="010FFF"/>
                </a:solidFill>
                <a:latin typeface="Century Gothic" panose="020B0502020202020204" pitchFamily="34" charset="0"/>
              </a:rPr>
              <a:t>Kerner</a:t>
            </a:r>
            <a:r>
              <a:rPr lang="cs-CZ" sz="2400" dirty="0">
                <a:solidFill>
                  <a:srgbClr val="010FFF"/>
                </a:solidFill>
                <a:latin typeface="Century Gothic" panose="020B0502020202020204" pitchFamily="34" charset="0"/>
              </a:rPr>
              <a:t>, </a:t>
            </a:r>
            <a:r>
              <a:rPr lang="cs-CZ" sz="2400" dirty="0">
                <a:solidFill>
                  <a:srgbClr val="010FFF"/>
                </a:solidFill>
                <a:latin typeface="Century Gothic" panose="020B0502020202020204" pitchFamily="34" charset="0"/>
                <a:hlinkClick r:id="rId7"/>
              </a:rPr>
              <a:t>kerner@krusnehory.cz</a:t>
            </a:r>
            <a:r>
              <a:rPr lang="cs-CZ" sz="2400" dirty="0">
                <a:solidFill>
                  <a:srgbClr val="010FFF"/>
                </a:solidFill>
                <a:latin typeface="Century Gothic" panose="020B0502020202020204" pitchFamily="34" charset="0"/>
              </a:rPr>
              <a:t>, </a:t>
            </a:r>
            <a:r>
              <a:rPr lang="cs-CZ" sz="2400" dirty="0">
                <a:solidFill>
                  <a:srgbClr val="010FFF"/>
                </a:solidFill>
                <a:latin typeface="Century Gothic" panose="020B0502020202020204" pitchFamily="34" charset="0"/>
                <a:hlinkClick r:id="rId8"/>
              </a:rPr>
              <a:t>+420 604 226 316</a:t>
            </a:r>
            <a:endParaRPr lang="cs-CZ" sz="2400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rgbClr val="010FFF"/>
                </a:solidFill>
                <a:latin typeface="Century Gothic" panose="020B0502020202020204" pitchFamily="34" charset="0"/>
              </a:rPr>
              <a:t>Aktuálně probíhá budování </a:t>
            </a:r>
            <a:r>
              <a:rPr lang="cs-CZ" sz="2400" dirty="0" err="1">
                <a:solidFill>
                  <a:srgbClr val="010FFF"/>
                </a:solidFill>
                <a:latin typeface="Century Gothic" panose="020B0502020202020204" pitchFamily="34" charset="0"/>
              </a:rPr>
              <a:t>shellterů</a:t>
            </a:r>
            <a:endParaRPr lang="cs-CZ" sz="2400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400" b="1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r>
              <a:rPr lang="cs-CZ" sz="24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Podpora údržby běžkařských tratí 2023/2024 – 2,3 mil. Kč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rgbClr val="010FFF"/>
                </a:solidFill>
                <a:latin typeface="Century Gothic" panose="020B0502020202020204" pitchFamily="34" charset="0"/>
              </a:rPr>
              <a:t>administruje Destinační agentura Krušnohoří </a:t>
            </a:r>
            <a:r>
              <a:rPr lang="cs-CZ" sz="2400" dirty="0" err="1">
                <a:solidFill>
                  <a:srgbClr val="010FFF"/>
                </a:solidFill>
                <a:latin typeface="Century Gothic" panose="020B0502020202020204" pitchFamily="34" charset="0"/>
              </a:rPr>
              <a:t>z.s</a:t>
            </a:r>
            <a:r>
              <a:rPr lang="cs-CZ" sz="2400" dirty="0">
                <a:solidFill>
                  <a:srgbClr val="010FFF"/>
                </a:solidFill>
                <a:latin typeface="Century Gothic" panose="020B0502020202020204" pitchFamily="34" charset="0"/>
              </a:rPr>
              <a:t>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rgbClr val="010FFF"/>
                </a:solidFill>
                <a:latin typeface="Century Gothic" panose="020B0502020202020204" pitchFamily="34" charset="0"/>
              </a:rPr>
              <a:t>z celkové dotace pro oblast Krušných hor 2 mil. Kč</a:t>
            </a:r>
            <a:endParaRPr lang="cs-CZ" sz="2400" b="1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r>
              <a:rPr lang="cs-CZ" sz="24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Hřebenovka - </a:t>
            </a:r>
            <a:r>
              <a:rPr lang="cs-CZ" sz="2400" dirty="0">
                <a:solidFill>
                  <a:srgbClr val="010FFF"/>
                </a:solidFill>
                <a:latin typeface="Century Gothic" panose="020B0502020202020204" pitchFamily="34" charset="0"/>
              </a:rPr>
              <a:t>2024 kompletní proznačení trasy v Krušných horách</a:t>
            </a:r>
          </a:p>
        </p:txBody>
      </p:sp>
      <p:pic>
        <p:nvPicPr>
          <p:cNvPr id="3" name="Picture 3" descr="image003">
            <a:extLst>
              <a:ext uri="{FF2B5EF4-FFF2-40B4-BE49-F238E27FC236}">
                <a16:creationId xmlns:a16="http://schemas.microsoft.com/office/drawing/2014/main" id="{CE69ABFF-94EE-3D72-A91F-B4430DC811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4848" y="1681777"/>
            <a:ext cx="1167556" cy="1195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56898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192002" cy="6858001"/>
          </a:xfrm>
        </p:spPr>
      </p:pic>
      <p:sp>
        <p:nvSpPr>
          <p:cNvPr id="5" name="TextovéPole 4"/>
          <p:cNvSpPr txBox="1"/>
          <p:nvPr/>
        </p:nvSpPr>
        <p:spPr>
          <a:xfrm>
            <a:off x="632254" y="365125"/>
            <a:ext cx="4357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Den s Ústeckým krajem – okres Teplice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623801" y="837972"/>
            <a:ext cx="109443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10FFF"/>
                </a:solidFill>
                <a:latin typeface="Century Gothic" panose="020B0502020202020204" pitchFamily="34" charset="0"/>
              </a:rPr>
              <a:t>Oblast cestovního ruchu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7094838" y="365125"/>
            <a:ext cx="4357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14. května 2024</a:t>
            </a: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DB8D2A8C-9BD1-0B77-855E-20FEDE8FF15C}"/>
              </a:ext>
            </a:extLst>
          </p:cNvPr>
          <p:cNvSpPr/>
          <p:nvPr/>
        </p:nvSpPr>
        <p:spPr>
          <a:xfrm>
            <a:off x="632254" y="1480096"/>
            <a:ext cx="11247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sz="2400" b="1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endParaRPr lang="cs-CZ" sz="2400" dirty="0">
              <a:solidFill>
                <a:srgbClr val="010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142DC770-F1BF-E7C1-2331-DF3BF1DA0096}"/>
              </a:ext>
            </a:extLst>
          </p:cNvPr>
          <p:cNvSpPr txBox="1"/>
          <p:nvPr/>
        </p:nvSpPr>
        <p:spPr>
          <a:xfrm>
            <a:off x="214396" y="1690687"/>
            <a:ext cx="11665750" cy="49278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b="1" dirty="0">
                <a:solidFill>
                  <a:srgbClr val="010FFF"/>
                </a:solidFill>
                <a:latin typeface="Century Gothic"/>
              </a:rPr>
              <a:t>Dotační program „Podpora rozvoje infrastruktury cestovního ruchu v ÚK“</a:t>
            </a:r>
            <a:endParaRPr lang="cs-CZ" dirty="0">
              <a:latin typeface="Century Gothic"/>
            </a:endParaRPr>
          </a:p>
          <a:p>
            <a:pPr marL="342900" indent="-342900">
              <a:buFont typeface="Arial"/>
              <a:buChar char="•"/>
            </a:pPr>
            <a:r>
              <a:rPr lang="cs-CZ" sz="2400" dirty="0">
                <a:solidFill>
                  <a:srgbClr val="010FFF"/>
                </a:solidFill>
                <a:latin typeface="Century Gothic"/>
              </a:rPr>
              <a:t>na dubnovém zasedání schválilo Zastupitelstvo ÚK 21 projekt</a:t>
            </a:r>
            <a:endParaRPr lang="cs-CZ" dirty="0">
              <a:latin typeface="Century Gothic"/>
              <a:cs typeface="Calibri" panose="020F0502020204030204"/>
            </a:endParaRPr>
          </a:p>
          <a:p>
            <a:pPr marL="342900" indent="-342900">
              <a:buFont typeface="Arial"/>
              <a:buChar char="•"/>
            </a:pPr>
            <a:r>
              <a:rPr lang="cs-CZ" sz="2400" dirty="0">
                <a:solidFill>
                  <a:srgbClr val="010FFF"/>
                </a:solidFill>
                <a:latin typeface="Century Gothic"/>
              </a:rPr>
              <a:t>budování </a:t>
            </a:r>
            <a:r>
              <a:rPr lang="cs-CZ" sz="2400" dirty="0" err="1">
                <a:solidFill>
                  <a:srgbClr val="010FFF"/>
                </a:solidFill>
                <a:latin typeface="Century Gothic"/>
              </a:rPr>
              <a:t>stelplatzů</a:t>
            </a:r>
            <a:r>
              <a:rPr lang="cs-CZ" sz="2400" dirty="0">
                <a:solidFill>
                  <a:srgbClr val="010FFF"/>
                </a:solidFill>
                <a:latin typeface="Century Gothic"/>
              </a:rPr>
              <a:t>, útulen a nocležen</a:t>
            </a:r>
            <a:r>
              <a:rPr lang="cs-CZ" sz="2400">
                <a:solidFill>
                  <a:srgbClr val="010FFF"/>
                </a:solidFill>
                <a:latin typeface="Century Gothic"/>
              </a:rPr>
              <a:t>, parkovišť, </a:t>
            </a:r>
            <a:r>
              <a:rPr lang="cs-CZ" sz="2400" dirty="0">
                <a:solidFill>
                  <a:srgbClr val="010FFF"/>
                </a:solidFill>
                <a:latin typeface="Century Gothic"/>
              </a:rPr>
              <a:t>sociálního zázemí a doprovodné infrastruktury v trase páteřních cyklostezek a Hřebenovky</a:t>
            </a:r>
            <a:endParaRPr lang="cs-CZ" dirty="0">
              <a:latin typeface="Century Gothic"/>
            </a:endParaRPr>
          </a:p>
          <a:p>
            <a:pPr marL="342900" indent="-342900">
              <a:buFont typeface="Arial"/>
              <a:buChar char="•"/>
            </a:pPr>
            <a:r>
              <a:rPr lang="cs-CZ" sz="2400" dirty="0">
                <a:solidFill>
                  <a:srgbClr val="010FFF"/>
                </a:solidFill>
                <a:latin typeface="Century Gothic"/>
              </a:rPr>
              <a:t>další výzva je plánována na přelom 2024/2025</a:t>
            </a:r>
            <a:endParaRPr lang="cs-CZ" dirty="0">
              <a:latin typeface="Century Gothic"/>
              <a:cs typeface="Calibri" panose="020F0502020204030204"/>
            </a:endParaRPr>
          </a:p>
          <a:p>
            <a:endParaRPr lang="cs-CZ" sz="2400" dirty="0">
              <a:solidFill>
                <a:srgbClr val="010FFF"/>
              </a:solidFill>
              <a:latin typeface="Century Gothic"/>
            </a:endParaRPr>
          </a:p>
          <a:p>
            <a:r>
              <a:rPr lang="cs-CZ" sz="24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Pánevní cyklotrasa - </a:t>
            </a:r>
            <a:r>
              <a:rPr lang="cs-CZ" sz="2400" dirty="0">
                <a:solidFill>
                  <a:srgbClr val="010FFF"/>
                </a:solidFill>
                <a:latin typeface="Century Gothic" panose="020B0502020202020204" pitchFamily="34" charset="0"/>
              </a:rPr>
              <a:t>Ústí </a:t>
            </a:r>
            <a:r>
              <a:rPr lang="cs-CZ" sz="2400" dirty="0" err="1">
                <a:solidFill>
                  <a:srgbClr val="010FFF"/>
                </a:solidFill>
                <a:latin typeface="Century Gothic" panose="020B0502020202020204" pitchFamily="34" charset="0"/>
              </a:rPr>
              <a:t>n.L.</a:t>
            </a:r>
            <a:r>
              <a:rPr lang="cs-CZ" sz="2400" dirty="0">
                <a:solidFill>
                  <a:srgbClr val="010FFF"/>
                </a:solidFill>
                <a:latin typeface="Century Gothic" panose="020B0502020202020204" pitchFamily="34" charset="0"/>
              </a:rPr>
              <a:t> – Milada – Teplice – Bílina – Most -Chomutov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rgbClr val="010FFF"/>
                </a:solidFill>
                <a:latin typeface="Century Gothic" panose="020B0502020202020204" pitchFamily="34" charset="0"/>
              </a:rPr>
              <a:t>financování PD i realizace možné v rámci OPST – Obnova území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rgbClr val="010FFF"/>
                </a:solidFill>
                <a:latin typeface="Century Gothic" panose="020B0502020202020204" pitchFamily="34" charset="0"/>
              </a:rPr>
              <a:t>ÚK zpracoval vyhledávací studii + realizoval kompletní proznačení</a:t>
            </a:r>
          </a:p>
          <a:p>
            <a:endParaRPr lang="cs-CZ" sz="2400" b="1" dirty="0">
              <a:solidFill>
                <a:srgbClr val="010FFF"/>
              </a:solidFill>
              <a:latin typeface="Century Gothic"/>
            </a:endParaRPr>
          </a:p>
          <a:p>
            <a:r>
              <a:rPr lang="cs-CZ" sz="2400" b="1" dirty="0">
                <a:solidFill>
                  <a:srgbClr val="010FFF"/>
                </a:solidFill>
                <a:latin typeface="Century Gothic"/>
              </a:rPr>
              <a:t>Do září 2024 proběhne aktualizace </a:t>
            </a:r>
            <a:r>
              <a:rPr lang="cs-CZ" sz="2400" b="1" dirty="0" err="1">
                <a:solidFill>
                  <a:srgbClr val="010FFF"/>
                </a:solidFill>
                <a:latin typeface="Century Gothic"/>
              </a:rPr>
              <a:t>cyklogenerelu</a:t>
            </a:r>
            <a:r>
              <a:rPr lang="cs-CZ" sz="2400" b="1" dirty="0">
                <a:solidFill>
                  <a:srgbClr val="010FFF"/>
                </a:solidFill>
                <a:latin typeface="Century Gothic"/>
              </a:rPr>
              <a:t> Ústeckého kraje</a:t>
            </a:r>
            <a:endParaRPr lang="cs-CZ" sz="2400" dirty="0">
              <a:latin typeface="Century Gothic"/>
            </a:endParaRPr>
          </a:p>
          <a:p>
            <a:endParaRPr lang="cs-CZ" sz="2400" b="1" dirty="0">
              <a:solidFill>
                <a:srgbClr val="010FFF"/>
              </a:solidFill>
              <a:latin typeface="Century Gothic"/>
            </a:endParaRPr>
          </a:p>
          <a:p>
            <a:r>
              <a:rPr lang="cs-CZ" sz="2400" b="1" dirty="0">
                <a:solidFill>
                  <a:srgbClr val="010FFF"/>
                </a:solidFill>
                <a:latin typeface="Century Gothic"/>
              </a:rPr>
              <a:t>Podpora KČT - dotace na obnovu a údržbu turistického značení 1 mil. Kč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97028782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 2013 –⁠ 2022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 2013 –⁠ 2022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 2013 –⁠ 2022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1830</TotalTime>
  <Words>3604</Words>
  <Application>Microsoft Office PowerPoint</Application>
  <PresentationFormat>Širokoúhlá obrazovka</PresentationFormat>
  <Paragraphs>421</Paragraphs>
  <Slides>33</Slides>
  <Notes>21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33</vt:i4>
      </vt:variant>
    </vt:vector>
  </HeadingPairs>
  <TitlesOfParts>
    <vt:vector size="41" baseType="lpstr">
      <vt:lpstr>Arial</vt:lpstr>
      <vt:lpstr>Calibri</vt:lpstr>
      <vt:lpstr>Calibri Light</vt:lpstr>
      <vt:lpstr>Century Gothic</vt:lpstr>
      <vt:lpstr>Courier New</vt:lpstr>
      <vt:lpstr>Times New Roman</vt:lpstr>
      <vt:lpstr>Wingdings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Nový Jan</dc:creator>
  <cp:lastModifiedBy>Pánková Pavlína</cp:lastModifiedBy>
  <cp:revision>23</cp:revision>
  <cp:lastPrinted>2024-05-10T10:03:22Z</cp:lastPrinted>
  <dcterms:created xsi:type="dcterms:W3CDTF">2023-01-12T13:43:47Z</dcterms:created>
  <dcterms:modified xsi:type="dcterms:W3CDTF">2024-05-15T07:37:47Z</dcterms:modified>
</cp:coreProperties>
</file>