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69" r:id="rId3"/>
    <p:sldId id="363" r:id="rId4"/>
    <p:sldId id="293" r:id="rId5"/>
    <p:sldId id="425" r:id="rId6"/>
    <p:sldId id="426" r:id="rId7"/>
    <p:sldId id="427" r:id="rId8"/>
    <p:sldId id="366" r:id="rId9"/>
    <p:sldId id="434" r:id="rId10"/>
    <p:sldId id="368" r:id="rId11"/>
    <p:sldId id="409" r:id="rId12"/>
    <p:sldId id="369" r:id="rId13"/>
    <p:sldId id="429" r:id="rId14"/>
    <p:sldId id="430" r:id="rId15"/>
    <p:sldId id="270" r:id="rId16"/>
    <p:sldId id="332" r:id="rId17"/>
    <p:sldId id="411" r:id="rId18"/>
    <p:sldId id="432" r:id="rId19"/>
    <p:sldId id="431" r:id="rId20"/>
    <p:sldId id="374" r:id="rId21"/>
    <p:sldId id="433" r:id="rId22"/>
    <p:sldId id="294" r:id="rId23"/>
    <p:sldId id="418" r:id="rId24"/>
    <p:sldId id="419" r:id="rId25"/>
    <p:sldId id="410" r:id="rId26"/>
    <p:sldId id="364" r:id="rId27"/>
    <p:sldId id="424" r:id="rId28"/>
    <p:sldId id="365" r:id="rId29"/>
    <p:sldId id="258" r:id="rId30"/>
    <p:sldId id="395" r:id="rId31"/>
    <p:sldId id="256" r:id="rId32"/>
    <p:sldId id="396" r:id="rId33"/>
    <p:sldId id="261" r:id="rId34"/>
    <p:sldId id="394" r:id="rId35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27FF"/>
    <a:srgbClr val="000DFF"/>
    <a:srgbClr val="010FFF"/>
    <a:srgbClr val="9B9DF3"/>
    <a:srgbClr val="4F53E9"/>
    <a:srgbClr val="4C5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079943-1785-4890-8B87-4CD715772749}" v="16" dt="2024-05-17T11:27:39.8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kudrnova.p\AppData\Local\Microsoft\Windows\INetCache\Content.Outlook\PH5UOA2Y\2023_KUS_Stav-okres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dirty="0">
                <a:solidFill>
                  <a:srgbClr val="000DFF"/>
                </a:solidFill>
              </a:rPr>
              <a:t>Klasifikace stavu silnic II. a III. třídy 2023</a:t>
            </a:r>
          </a:p>
        </c:rich>
      </c:tx>
      <c:layout>
        <c:manualLayout>
          <c:xMode val="edge"/>
          <c:yMode val="edge"/>
          <c:x val="0.17896230076261901"/>
          <c:y val="4.736761032643742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6.5944133992505691E-2"/>
          <c:y val="0.16371882086167799"/>
          <c:w val="0.70994273791762386"/>
          <c:h val="0.6896820040352098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Okresy!$N$3</c:f>
              <c:strCache>
                <c:ptCount val="1"/>
                <c:pt idx="0">
                  <c:v>výborný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Okresy!$N$4:$N$10</c:f>
              <c:numCache>
                <c:formatCode>#,##0</c:formatCode>
                <c:ptCount val="7"/>
                <c:pt idx="0">
                  <c:v>178053</c:v>
                </c:pt>
                <c:pt idx="1">
                  <c:v>118342</c:v>
                </c:pt>
                <c:pt idx="2">
                  <c:v>35103</c:v>
                </c:pt>
                <c:pt idx="3">
                  <c:v>196703</c:v>
                </c:pt>
                <c:pt idx="4">
                  <c:v>59122</c:v>
                </c:pt>
                <c:pt idx="5">
                  <c:v>54776</c:v>
                </c:pt>
                <c:pt idx="6">
                  <c:v>151271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A6-4C99-9569-1B0302D57525}"/>
            </c:ext>
          </c:extLst>
        </c:ser>
        <c:ser>
          <c:idx val="1"/>
          <c:order val="1"/>
          <c:tx>
            <c:strRef>
              <c:f>Okresy!$O$3</c:f>
              <c:strCache>
                <c:ptCount val="1"/>
                <c:pt idx="0">
                  <c:v>dobrý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Okresy!$O$4:$O$10</c:f>
              <c:numCache>
                <c:formatCode>#,##0</c:formatCode>
                <c:ptCount val="7"/>
                <c:pt idx="0">
                  <c:v>174983</c:v>
                </c:pt>
                <c:pt idx="1">
                  <c:v>219029</c:v>
                </c:pt>
                <c:pt idx="2">
                  <c:v>78844</c:v>
                </c:pt>
                <c:pt idx="3">
                  <c:v>221176</c:v>
                </c:pt>
                <c:pt idx="4">
                  <c:v>98015</c:v>
                </c:pt>
                <c:pt idx="5">
                  <c:v>95306</c:v>
                </c:pt>
                <c:pt idx="6">
                  <c:v>247959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A6-4C99-9569-1B0302D57525}"/>
            </c:ext>
          </c:extLst>
        </c:ser>
        <c:ser>
          <c:idx val="2"/>
          <c:order val="2"/>
          <c:tx>
            <c:strRef>
              <c:f>Okresy!$P$3</c:f>
              <c:strCache>
                <c:ptCount val="1"/>
                <c:pt idx="0">
                  <c:v>vyhovující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Okresy!$P$4:$P$10</c:f>
              <c:numCache>
                <c:formatCode>#,##0</c:formatCode>
                <c:ptCount val="7"/>
                <c:pt idx="0">
                  <c:v>62842</c:v>
                </c:pt>
                <c:pt idx="1">
                  <c:v>80795</c:v>
                </c:pt>
                <c:pt idx="2">
                  <c:v>47962</c:v>
                </c:pt>
                <c:pt idx="3">
                  <c:v>100628</c:v>
                </c:pt>
                <c:pt idx="4">
                  <c:v>64779</c:v>
                </c:pt>
                <c:pt idx="5">
                  <c:v>65808</c:v>
                </c:pt>
                <c:pt idx="6">
                  <c:v>106978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A6-4C99-9569-1B0302D57525}"/>
            </c:ext>
          </c:extLst>
        </c:ser>
        <c:ser>
          <c:idx val="3"/>
          <c:order val="3"/>
          <c:tx>
            <c:strRef>
              <c:f>Okresy!$Q$3</c:f>
              <c:strCache>
                <c:ptCount val="1"/>
                <c:pt idx="0">
                  <c:v>nevyhovující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Okresy!$Q$4:$Q$10</c:f>
              <c:numCache>
                <c:formatCode>#,##0</c:formatCode>
                <c:ptCount val="7"/>
                <c:pt idx="0">
                  <c:v>69061</c:v>
                </c:pt>
                <c:pt idx="1">
                  <c:v>95242</c:v>
                </c:pt>
                <c:pt idx="2">
                  <c:v>32541</c:v>
                </c:pt>
                <c:pt idx="3">
                  <c:v>146426</c:v>
                </c:pt>
                <c:pt idx="4">
                  <c:v>51507</c:v>
                </c:pt>
                <c:pt idx="5">
                  <c:v>70774</c:v>
                </c:pt>
                <c:pt idx="6">
                  <c:v>167119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A6-4C99-9569-1B0302D57525}"/>
            </c:ext>
          </c:extLst>
        </c:ser>
        <c:ser>
          <c:idx val="4"/>
          <c:order val="4"/>
          <c:tx>
            <c:strRef>
              <c:f>Okresy!$R$3</c:f>
              <c:strCache>
                <c:ptCount val="1"/>
                <c:pt idx="0">
                  <c:v>havarijní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Okresy!$R$4:$R$10</c:f>
              <c:numCache>
                <c:formatCode>#,##0</c:formatCode>
                <c:ptCount val="7"/>
                <c:pt idx="0">
                  <c:v>56457</c:v>
                </c:pt>
                <c:pt idx="1">
                  <c:v>41933</c:v>
                </c:pt>
                <c:pt idx="2">
                  <c:v>12050</c:v>
                </c:pt>
                <c:pt idx="3">
                  <c:v>151122</c:v>
                </c:pt>
                <c:pt idx="4">
                  <c:v>51555</c:v>
                </c:pt>
                <c:pt idx="5">
                  <c:v>49913</c:v>
                </c:pt>
                <c:pt idx="6">
                  <c:v>193725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A6-4C99-9569-1B0302D575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52170479"/>
        <c:axId val="1546814959"/>
      </c:barChart>
      <c:lineChart>
        <c:grouping val="stacked"/>
        <c:varyColors val="0"/>
        <c:ser>
          <c:idx val="5"/>
          <c:order val="5"/>
          <c:tx>
            <c:strRef>
              <c:f>Okresy!$T$3</c:f>
              <c:strCache>
                <c:ptCount val="1"/>
                <c:pt idx="0">
                  <c:v>Klasifikace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bg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Okresy!$T$4:$T$10</c:f>
              <c:numCache>
                <c:formatCode>#,##0.00</c:formatCode>
                <c:ptCount val="7"/>
                <c:pt idx="0">
                  <c:v>2.3551596243784587</c:v>
                </c:pt>
                <c:pt idx="1">
                  <c:v>2.5019186409791461</c:v>
                </c:pt>
                <c:pt idx="2">
                  <c:v>2.552498789346247</c:v>
                </c:pt>
                <c:pt idx="3">
                  <c:v>2.7966901740691497</c:v>
                </c:pt>
                <c:pt idx="4">
                  <c:v>2.8103194677793573</c:v>
                </c:pt>
                <c:pt idx="5">
                  <c:v>2.8982164556698766</c:v>
                </c:pt>
                <c:pt idx="6">
                  <c:v>3.0046917601251137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BA6-4C99-9569-1B0302D575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5514768"/>
        <c:axId val="1680109680"/>
      </c:lineChart>
      <c:catAx>
        <c:axId val="1552170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546814959"/>
        <c:crosses val="autoZero"/>
        <c:auto val="1"/>
        <c:lblAlgn val="ctr"/>
        <c:lblOffset val="100"/>
        <c:noMultiLvlLbl val="0"/>
      </c:catAx>
      <c:valAx>
        <c:axId val="1546814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552170479"/>
        <c:crosses val="autoZero"/>
        <c:crossBetween val="between"/>
      </c:valAx>
      <c:valAx>
        <c:axId val="1680109680"/>
        <c:scaling>
          <c:orientation val="minMax"/>
          <c:max val="4"/>
          <c:min val="1"/>
        </c:scaling>
        <c:delete val="0"/>
        <c:axPos val="r"/>
        <c:numFmt formatCode="#,##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185514768"/>
        <c:crosses val="max"/>
        <c:crossBetween val="between"/>
      </c:valAx>
      <c:catAx>
        <c:axId val="1185514768"/>
        <c:scaling>
          <c:orientation val="minMax"/>
        </c:scaling>
        <c:delete val="1"/>
        <c:axPos val="b"/>
        <c:majorTickMark val="out"/>
        <c:minorTickMark val="none"/>
        <c:tickLblPos val="nextTo"/>
        <c:crossAx val="16801096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615355974396889"/>
          <c:y val="0.35890225819965332"/>
          <c:w val="0.15384644025603095"/>
          <c:h val="0.382526374828975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F0D86-656B-4472-8896-B9205A5EE9B6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E39AA-C04E-4BA5-B9DF-2C32A4010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595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E39AA-C04E-4BA5-B9DF-2C32A40100C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6031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DA7E6-55BD-452B-E0DD-523A7A724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B70F7BB-1FE8-2401-4774-6425F5262A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A6A3918-9741-38C7-C3F1-2C9B11D795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DFBD4D4B-D4E6-0C9B-6A54-58E08BDCD72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– okres Chomutov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9937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DBD48084-4E1D-37E6-0AD9-C0C48DFE45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– okres Chomutov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432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87C84033-37B4-D676-4356-97139BFB54E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4166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C25A118F-F1AD-4272-9EC2-6C82F131406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9978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C25A118F-F1AD-4272-9EC2-6C82F131406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0663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3D20471B-0491-BB2A-D5CB-B498015B4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053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3D20471B-0491-BB2A-D5CB-B498015B4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791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Exkurzi absolvovali žáci 8.A a 8.B Základní školy Vinařská v Ústí nad Labem</a:t>
            </a:r>
          </a:p>
          <a:p>
            <a:pPr lvl="0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začátku ve VIKZ představili největší nemocnici KZ její ředitel MUDr. Aleš Chodacki a manažer kvality Bc. Vojtěch Fišera, odpovídali na dotazy školáků</a:t>
            </a:r>
          </a:p>
          <a:p>
            <a:pPr lvl="0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 rozdělení na skupiny následovala prohlídka důležitých zdravotnických pracovišť: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KAPIM (provázel hlavní sestra Ervín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Wittenberg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</a:p>
          <a:p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Angiolinka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operační sál (primář MUDr. Petr Vojtíšek)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    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Emergency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(MUDr. Jana Bednářová)</a:t>
            </a:r>
          </a:p>
          <a:p>
            <a:pPr lvl="0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VIKZ se skupiny vystřídaly na školení poskytnutí „první pomoci“ (kardiopulmonální resuscitace – KPR, včetně práce s automatizovaným externím defibrilátorem – AED)</a:t>
            </a:r>
          </a:p>
          <a:p>
            <a:pPr lvl="0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MNUL bere akci jako pilotní a bude v představování práce zdravotníků těm, kteří se rozhodují o směřování svého dalšího vzdělávání a volbě povolání, systematicky pokračovat</a:t>
            </a:r>
          </a:p>
          <a:p>
            <a:pPr lvl="0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Kontaktní osoba pro další akce: Lucie Kuzivová – sekretariát ředitele MNUL, připravujeme schůzku s magistrátem Ústí nad Labem, který by spolupráci se všemi </a:t>
            </a:r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řediteli škol zaštítil 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3D20471B-0491-BB2A-D5CB-B498015B4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3215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1206540C-24D0-16FD-2F4C-B9AFBF7EF83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369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ln w="0">
            <a:noFill/>
          </a:ln>
        </p:spPr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79768" y="4777292"/>
            <a:ext cx="5437783" cy="3908125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2945302" cy="497504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Den s Ústeckým krajem - okres Děčín</a:t>
            </a:r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898CF3EB-5005-FAE0-315B-76FD2AD4ACC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719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ae7c4f0658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ae7c4f0658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E39AA-C04E-4BA5-B9DF-2C32A40100CF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9446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1206540C-24D0-16FD-2F4C-B9AFBF7EF83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369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0752F0A1-0E66-D202-B4D0-A977A394897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046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49F70347-B9DC-9D01-A206-7A2BEA81EA0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638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49F70347-B9DC-9D01-A206-7A2BEA81EA0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865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FEE75277-32C8-84C3-A098-FB4B55BA27F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9058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3D20471B-0491-BB2A-D5CB-B498015B4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1702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3D20471B-0491-BB2A-D5CB-B498015B4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4714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204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64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290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3538889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1249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240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97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64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05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293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777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024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5881-60BC-4503-B5C4-5F5A774FF41F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406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enzlova.d@kr-ustecky.cz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uk.cz/kalendar-akci-2024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tel:+420774351796" TargetMode="External"/><Relationship Id="rId5" Type="http://schemas.openxmlformats.org/officeDocument/2006/relationships/hyperlink" Target="mailto:javurek@krusnehory.cz" TargetMode="External"/><Relationship Id="rId4" Type="http://schemas.openxmlformats.org/officeDocument/2006/relationships/hyperlink" Target="http://www.krusnehory.cz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39532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  <a:ln w="25400">
            <a:solidFill>
              <a:schemeClr val="accent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Ústí nad Labem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5" y="832171"/>
            <a:ext cx="1082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regionálního rozvoje, zemědělství a rozvoje venkova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B5B1AB1-33CE-3E16-3C24-29229D6BDFDE}"/>
              </a:ext>
            </a:extLst>
          </p:cNvPr>
          <p:cNvSpPr txBox="1"/>
          <p:nvPr/>
        </p:nvSpPr>
        <p:spPr>
          <a:xfrm>
            <a:off x="635304" y="2281829"/>
            <a:ext cx="10891704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rgbClr val="1B27FF"/>
                </a:solidFill>
                <a:latin typeface="Century Gothic"/>
              </a:rPr>
              <a:t>Agenda HSOÚ: </a:t>
            </a:r>
            <a:endParaRPr lang="cs-CZ" dirty="0"/>
          </a:p>
          <a:p>
            <a:r>
              <a:rPr lang="cs-CZ" dirty="0">
                <a:solidFill>
                  <a:srgbClr val="1B27FF"/>
                </a:solidFill>
                <a:latin typeface="Arial"/>
                <a:cs typeface="Arial"/>
              </a:rPr>
              <a:t>• </a:t>
            </a:r>
            <a:r>
              <a:rPr lang="cs-CZ" dirty="0">
                <a:solidFill>
                  <a:srgbClr val="1B27FF"/>
                </a:solidFill>
                <a:latin typeface="Century Gothic"/>
              </a:rPr>
              <a:t>studie pro ORP Ústí nad Labem dokončena 2023, </a:t>
            </a:r>
            <a:endParaRPr lang="cs-CZ" dirty="0"/>
          </a:p>
          <a:p>
            <a:endParaRPr lang="cs-CZ" sz="2400" b="1" dirty="0">
              <a:solidFill>
                <a:srgbClr val="1B27FF"/>
              </a:solidFill>
              <a:latin typeface="Century Gothic"/>
            </a:endParaRPr>
          </a:p>
          <a:p>
            <a:r>
              <a:rPr lang="cs-CZ" sz="2400" b="1" dirty="0">
                <a:solidFill>
                  <a:srgbClr val="1B27FF"/>
                </a:solidFill>
                <a:latin typeface="Century Gothic"/>
              </a:rPr>
              <a:t>Strategie rozvoje Ústeckého kraje (SRÚK)</a:t>
            </a:r>
            <a:endParaRPr lang="cs-CZ" dirty="0"/>
          </a:p>
          <a:p>
            <a:r>
              <a:rPr lang="cs-CZ" dirty="0">
                <a:solidFill>
                  <a:srgbClr val="1B27FF"/>
                </a:solidFill>
                <a:latin typeface="Arial"/>
                <a:cs typeface="Arial"/>
              </a:rPr>
              <a:t>• </a:t>
            </a:r>
            <a:r>
              <a:rPr lang="cs-CZ" dirty="0">
                <a:solidFill>
                  <a:srgbClr val="010FFF"/>
                </a:solidFill>
                <a:latin typeface="Century Gothic"/>
              </a:rPr>
              <a:t>aktuálně probíhá příprava na pořízení nové strategie</a:t>
            </a:r>
            <a:endParaRPr lang="cs-CZ" dirty="0"/>
          </a:p>
          <a:p>
            <a:pPr lvl="0"/>
            <a:endParaRPr lang="cs-CZ" sz="2400" b="1" dirty="0">
              <a:solidFill>
                <a:srgbClr val="1B27FF"/>
              </a:solidFill>
              <a:latin typeface="Century Gothic"/>
            </a:endParaRPr>
          </a:p>
          <a:p>
            <a:pPr lvl="0"/>
            <a:r>
              <a:rPr lang="cs-CZ" sz="2400" b="1" dirty="0">
                <a:solidFill>
                  <a:srgbClr val="1B27FF"/>
                </a:solidFill>
                <a:latin typeface="Century Gothic"/>
              </a:rPr>
              <a:t>Dotační programy pro rok 2024:</a:t>
            </a:r>
            <a:endParaRPr lang="cs-CZ" dirty="0">
              <a:latin typeface="Century Gothic"/>
            </a:endParaRPr>
          </a:p>
          <a:p>
            <a:r>
              <a:rPr lang="cs-CZ" dirty="0">
                <a:solidFill>
                  <a:srgbClr val="1B27FF"/>
                </a:solidFill>
                <a:latin typeface="Arial"/>
                <a:cs typeface="Arial"/>
              </a:rPr>
              <a:t>• </a:t>
            </a:r>
            <a:r>
              <a:rPr lang="cs-CZ" dirty="0">
                <a:solidFill>
                  <a:srgbClr val="010FFF"/>
                </a:solidFill>
                <a:latin typeface="Century Gothic"/>
              </a:rPr>
              <a:t>Program obnovy venkova ÚK 2024</a:t>
            </a:r>
            <a:endParaRPr lang="cs-CZ" dirty="0">
              <a:latin typeface="Century Gothic"/>
            </a:endParaRPr>
          </a:p>
          <a:p>
            <a:r>
              <a:rPr lang="cs-CZ" dirty="0">
                <a:solidFill>
                  <a:srgbClr val="1B27FF"/>
                </a:solidFill>
                <a:latin typeface="Arial"/>
                <a:cs typeface="Arial"/>
              </a:rPr>
              <a:t>• </a:t>
            </a:r>
            <a:r>
              <a:rPr lang="cs-CZ" dirty="0">
                <a:solidFill>
                  <a:srgbClr val="010FFF"/>
                </a:solidFill>
                <a:latin typeface="Century Gothic"/>
              </a:rPr>
              <a:t>Obchůdek 2021+, 3. výzva</a:t>
            </a:r>
            <a:endParaRPr lang="cs-CZ" dirty="0">
              <a:latin typeface="Century Gothic"/>
            </a:endParaRPr>
          </a:p>
          <a:p>
            <a:r>
              <a:rPr lang="cs-CZ" dirty="0">
                <a:solidFill>
                  <a:srgbClr val="1B27FF"/>
                </a:solidFill>
                <a:latin typeface="Arial"/>
                <a:cs typeface="Arial"/>
              </a:rPr>
              <a:t>• </a:t>
            </a:r>
            <a:r>
              <a:rPr lang="cs-CZ" dirty="0">
                <a:solidFill>
                  <a:srgbClr val="010FFF"/>
                </a:solidFill>
                <a:latin typeface="Century Gothic"/>
              </a:rPr>
              <a:t>Podpora komunitního života na venkově pro rok 2024</a:t>
            </a:r>
            <a:endParaRPr lang="cs-CZ" dirty="0">
              <a:latin typeface="Century Gothic"/>
            </a:endParaRPr>
          </a:p>
          <a:p>
            <a:pPr lvl="0"/>
            <a:endParaRPr lang="cs-CZ" dirty="0">
              <a:solidFill>
                <a:srgbClr val="1B27FF"/>
              </a:solidFill>
              <a:latin typeface="Century Gothic"/>
            </a:endParaRPr>
          </a:p>
        </p:txBody>
      </p:sp>
      <p:pic>
        <p:nvPicPr>
          <p:cNvPr id="1026" name="Picture 2" descr="Postup HSOÚ 2024">
            <a:extLst>
              <a:ext uri="{FF2B5EF4-FFF2-40B4-BE49-F238E27FC236}">
                <a16:creationId xmlns:a16="http://schemas.microsoft.com/office/drawing/2014/main" id="{ACCD5505-7916-137D-1867-7119E0426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505" y="2745767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259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15351" y="361436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 - okres Ústí nad Labem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863380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zdravotnictví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32AA6A-E62C-B51C-9617-3C605FEEFD8F}"/>
              </a:ext>
            </a:extLst>
          </p:cNvPr>
          <p:cNvSpPr txBox="1"/>
          <p:nvPr/>
        </p:nvSpPr>
        <p:spPr>
          <a:xfrm>
            <a:off x="632254" y="1833194"/>
            <a:ext cx="1111579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Strategie podpory zdraví a rozvoje zdravotních služeb v Ústeckém kraji </a:t>
            </a: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na období 2023 – 2033</a:t>
            </a:r>
            <a:endParaRPr lang="cs-CZ" sz="2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nové dotační programy na podporu příchodu zdravotnických pracovníků (lékařů a sester)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cesta od střední školy až k poskytování zdravotních služeb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Stipendia –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Sesterská povolání – pro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sestry až 250 tis. Kč – lékaři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 zubní lékaři 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až 500 tis. Kč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sítě akreditovaných poskytovatelů ZS 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získání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nebo obnova </a:t>
            </a:r>
            <a:r>
              <a:rPr lang="cs-CZ" b="1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akreditac</a:t>
            </a:r>
            <a:endParaRPr lang="cs-CZ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vzdělávání budoucích praktických lékařů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dotace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na náklady akreditovaného poskytovatele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ve výši 25 000 Kč na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každý kalendářní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měsíc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dostupnosti zdravotních služeb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vzniku a zvýšení kapacity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v primární péči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příchodu lékařů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(nový poskytovatel zdravotních služeb)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všeobecný praktický lékař, pediatr nebo praktický lékař pro děti a dorost, zubní lékař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až 1.300.000,- Kč při poskytování zdravotní služby na území obce do 20 tis. obyvatel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při získání motivačního benefitu ze strany obce může být dotace navýšena až o 200 tis. Kč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zvýšení/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posílení kapacity stávajícího poskytovatele </a:t>
            </a:r>
            <a:r>
              <a:rPr lang="pl-PL" dirty="0">
                <a:solidFill>
                  <a:srgbClr val="010FFF"/>
                </a:solidFill>
                <a:latin typeface="Century Gothic" panose="020B0502020202020204" pitchFamily="34" charset="0"/>
              </a:rPr>
              <a:t>až 300.000,- Kč ročně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rozšíření místní dostupnosti </a:t>
            </a:r>
            <a:r>
              <a:rPr lang="pl-PL" dirty="0">
                <a:solidFill>
                  <a:srgbClr val="010FFF"/>
                </a:solidFill>
                <a:latin typeface="Century Gothic" panose="020B0502020202020204" pitchFamily="34" charset="0"/>
              </a:rPr>
              <a:t>až 200.000,- Kč ročně</a:t>
            </a: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355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 - okres Ústí nad Labem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822160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zdravotnictví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32AA6A-E62C-B51C-9617-3C605FEEFD8F}"/>
              </a:ext>
            </a:extLst>
          </p:cNvPr>
          <p:cNvSpPr txBox="1"/>
          <p:nvPr/>
        </p:nvSpPr>
        <p:spPr>
          <a:xfrm>
            <a:off x="632254" y="1833194"/>
            <a:ext cx="1111579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Další dotační programy</a:t>
            </a: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Vybrané služby zdravotní péče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zajištění kapacit zdravotních služeb v rámci programů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hospicové a paliativní péče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(provozní výdaje, materiální a technické vybavení),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intervenční programy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 oblasti prevence sexuálně přenosných chorob,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programy léčby osob závislých na drogách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 ostatních návykových látkách a akutně intoxikovaných</a:t>
            </a:r>
            <a:endParaRPr lang="pl-PL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Lékařské a zdravotnické vzdělávací akce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oborově významná, ověřená a případně pravidelně opakující se projekt/akce, která svým charakterem naplňuje nadregionální či regionální významnost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léčebné rehabilitace a rehabilitačních pobyt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pro děti a dospělé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se vzácným onemocněním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,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onkologickým onemocněním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,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anebo jiným tělesným, mentálním či kombinovaným postižením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, pokud je přiznám příspěvek na péči ve III. a IV. stupni postižení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realizované na doporučení všeobecného praktického lékaře, pediatra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(praktického lékaře pro děti a dorost) anebo ambulantního specialisty </a:t>
            </a: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nad rámec </a:t>
            </a:r>
            <a:r>
              <a:rPr lang="cs-CZ" u="sng">
                <a:solidFill>
                  <a:srgbClr val="010FFF"/>
                </a:solidFill>
                <a:latin typeface="Century Gothic" panose="020B0502020202020204" pitchFamily="34" charset="0"/>
              </a:rPr>
              <a:t>úhrad zdravotního pojištění</a:t>
            </a:r>
            <a:endParaRPr lang="cs-CZ" u="sng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887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6BC5A-DC55-E952-FC03-E9F851FF0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416B05-7F6E-A2BD-1A26-1DA9B5BB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2D4FFCA-C064-8A5D-5FBA-DCC0C72C1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BE0B0E6-7593-A529-7E36-CCD64F1026E1}"/>
              </a:ext>
            </a:extLst>
          </p:cNvPr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Ústí nad Labem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D9E97E0-3F46-64CF-688C-9831D91A5878}"/>
              </a:ext>
            </a:extLst>
          </p:cNvPr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školství, mládeže a sportu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D8FF3A7-6A6E-83B7-EECC-7A56D51E510B}"/>
              </a:ext>
            </a:extLst>
          </p:cNvPr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</p:txBody>
      </p:sp>
      <p:pic>
        <p:nvPicPr>
          <p:cNvPr id="8" name="Obrázek 7" descr="Obsah obrázku text, snímek obrazovky, číslo, Písmo&#10;&#10;Popis byl vytvořen automaticky">
            <a:extLst>
              <a:ext uri="{FF2B5EF4-FFF2-40B4-BE49-F238E27FC236}">
                <a16:creationId xmlns:a16="http://schemas.microsoft.com/office/drawing/2014/main" id="{48D744C1-D0A5-7105-32D4-90E89A650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78" y="1959640"/>
            <a:ext cx="5982535" cy="4486901"/>
          </a:xfrm>
          <a:prstGeom prst="rect">
            <a:avLst/>
          </a:prstGeom>
        </p:spPr>
      </p:pic>
      <p:pic>
        <p:nvPicPr>
          <p:cNvPr id="14" name="Obrázek 13" descr="Obsah obrázku text, snímek obrazovky, Písmo, diagram&#10;&#10;Popis byl vytvořen automaticky">
            <a:extLst>
              <a:ext uri="{FF2B5EF4-FFF2-40B4-BE49-F238E27FC236}">
                <a16:creationId xmlns:a16="http://schemas.microsoft.com/office/drawing/2014/main" id="{CF1EFF1E-7958-E48A-88C7-D8E0A5964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13" y="1959640"/>
            <a:ext cx="4678027" cy="44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68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</a:t>
            </a:r>
            <a:r>
              <a:rPr lang="cs-CZ" sz="1200">
                <a:solidFill>
                  <a:srgbClr val="010FFF"/>
                </a:solidFill>
                <a:latin typeface="Century Gothic" panose="020B0502020202020204" pitchFamily="34" charset="0"/>
              </a:rPr>
              <a:t>okres Ústí nad Labem</a:t>
            </a: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školství, mládeže a sportu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64992" y="1893801"/>
            <a:ext cx="108620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Duševní zdraví dětí v Ústeckém kraji</a:t>
            </a:r>
          </a:p>
          <a:p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33 % Dětí vykazuje symptomy úzkosti,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11,5 %  těžké deprese,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34 % sebepoškozování dívek v posledním roce. </a:t>
            </a:r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1800" b="1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</a:endParaRPr>
          </a:p>
          <a:p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Mgr. Dita Henzlová</a:t>
            </a:r>
            <a:endParaRPr lang="cs-CZ" sz="1800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</a:endParaRPr>
          </a:p>
          <a:p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Odbor školství mládeže a tělovýchovy</a:t>
            </a:r>
            <a:endParaRPr lang="cs-CZ" sz="1800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</a:endParaRPr>
          </a:p>
          <a:p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krajská školská koordinátorka prevence</a:t>
            </a:r>
          </a:p>
          <a:p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Tel.:  +420 475 657 299</a:t>
            </a:r>
          </a:p>
          <a:p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e-mail: </a:t>
            </a:r>
            <a:r>
              <a:rPr lang="cs-CZ" sz="16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hlinkClick r:id="rId4"/>
              </a:rPr>
              <a:t>henzlova.d@kr-ustecky.cz</a:t>
            </a:r>
            <a:r>
              <a:rPr lang="cs-CZ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</a:p>
          <a:p>
            <a:endParaRPr lang="cs-CZ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Připravujeme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SPC pro děti s PAS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Centrum odborného výcviku SPŠ a SOŠ stavební a technická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Rekonstrukce střediska Stříbrníky SPŠ Resslova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</p:txBody>
      </p:sp>
    </p:spTree>
    <p:extLst>
      <p:ext uri="{BB962C8B-B14F-4D97-AF65-F5344CB8AC3E}">
        <p14:creationId xmlns:p14="http://schemas.microsoft.com/office/powerpoint/2010/main" val="3580313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" y="-3058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22733"/>
            <a:ext cx="435781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/>
              </a:rPr>
              <a:t>  Den s Ústeckým krajem – okres </a:t>
            </a:r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Ústí nad Labem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85649" y="805327"/>
            <a:ext cx="7710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entury Gothic" panose="020B0502020202020204" pitchFamily="34" charset="0"/>
                <a:cs typeface="Calibri" panose="020F0502020204030204" pitchFamily="34" charset="0"/>
              </a:rPr>
              <a:t>Stav silnic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22733"/>
            <a:ext cx="435781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</p:txBody>
      </p:sp>
      <p:sp>
        <p:nvSpPr>
          <p:cNvPr id="3" name="Obdélník 2"/>
          <p:cNvSpPr/>
          <p:nvPr/>
        </p:nvSpPr>
        <p:spPr>
          <a:xfrm>
            <a:off x="3295135" y="838018"/>
            <a:ext cx="8790531" cy="172354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 dirty="0">
                <a:solidFill>
                  <a:srgbClr val="000DFF"/>
                </a:solidFill>
                <a:latin typeface="Century Gothic" panose="020B0502020202020204" pitchFamily="34" charset="0"/>
              </a:rPr>
              <a:t>Celkem je v ÚK 3 653 km silnic (900 km II. třídy a 2 752 km III. třídy)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 panose="020B0502020202020204" pitchFamily="34" charset="0"/>
              </a:rPr>
              <a:t>Děčín – 552 km (142 km II. třídy a 399 km III. třídy, provoz SUS Děčín)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/>
              </a:rPr>
              <a:t>Chomutov – 541 km (139 km II. třídy a 412 km III. třídy, provoz SUS Chomutov)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/>
              </a:rPr>
              <a:t>Louny – 816 km (219 km II. třídy a 597 km III. třídy, provoz SUS Louny)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DFF"/>
                </a:solidFill>
                <a:latin typeface="Century Gothic" panose="020B0502020202020204" pitchFamily="34" charset="0"/>
              </a:rPr>
              <a:t>Litoměřice – 866 km (215 km II. třídy a 651 km III. třídy, provoz SUS Litoměřice)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 panose="020B0502020202020204" pitchFamily="34" charset="0"/>
              </a:rPr>
              <a:t>Most – 207 km (43 km II. třídy a 164 km III. třídy, provoz SUS Chomutov)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 panose="020B0502020202020204" pitchFamily="34" charset="0"/>
              </a:rPr>
              <a:t>Teplice – 336 km (63 km II. třídy a 273 km III. třídy, provoz SUS Ústí nad Labem)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Ústí nad Labem – 324 km (86 km II. třídy a 238 km III. třídy, provoz SUS Ústí nad Labem)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853574" y="2675766"/>
            <a:ext cx="5681045" cy="3985706"/>
          </a:xfrm>
          <a:prstGeom prst="rect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1100" b="1" u="sng" dirty="0">
                <a:solidFill>
                  <a:srgbClr val="000DFF"/>
                </a:solidFill>
                <a:latin typeface="Century Gothic" panose="020B0502020202020204" pitchFamily="34" charset="0"/>
              </a:rPr>
              <a:t>Plánované opravy živičných povrchů v okrese Ústí nad Labem v r. 2024</a:t>
            </a:r>
          </a:p>
          <a:p>
            <a:endParaRPr lang="cs-CZ" sz="1100" b="1" dirty="0">
              <a:solidFill>
                <a:srgbClr val="000DFF"/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pPr>
              <a:tabLst>
                <a:tab pos="1433513" algn="l"/>
              </a:tabLst>
            </a:pPr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III/26032, III/26029	</a:t>
            </a:r>
            <a:r>
              <a:rPr lang="cs-CZ" sz="1100" b="1" dirty="0" err="1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Mirkov</a:t>
            </a:r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 – Slavošov průtah                                    	</a:t>
            </a:r>
          </a:p>
          <a:p>
            <a:pPr>
              <a:tabLst>
                <a:tab pos="1433513" algn="l"/>
              </a:tabLst>
            </a:pPr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Calibri"/>
                <a:cs typeface="Calibri"/>
              </a:rPr>
              <a:t>III/26032	Neštěmice - </a:t>
            </a:r>
            <a:r>
              <a:rPr lang="cs-CZ" sz="1100" b="1" dirty="0" err="1">
                <a:solidFill>
                  <a:srgbClr val="000DFF"/>
                </a:solidFill>
                <a:latin typeface="Century Gothic" panose="020B0502020202020204" pitchFamily="34" charset="0"/>
                <a:ea typeface="Calibri"/>
                <a:cs typeface="Calibri"/>
              </a:rPr>
              <a:t>Mirkov</a:t>
            </a:r>
            <a:endParaRPr lang="cs-CZ" sz="1100" b="1" dirty="0">
              <a:solidFill>
                <a:srgbClr val="000DFF"/>
              </a:solidFill>
              <a:latin typeface="Century Gothic" panose="020B0502020202020204" pitchFamily="34" charset="0"/>
              <a:ea typeface="Calibri"/>
              <a:cs typeface="Calibri"/>
            </a:endParaRPr>
          </a:p>
          <a:p>
            <a:pPr lvl="0">
              <a:tabLst>
                <a:tab pos="1433513" algn="l"/>
              </a:tabLst>
            </a:pPr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II/261, III/25841	Střekov ČSPH - křiž. Ul. Kamenná, U Krematoria</a:t>
            </a:r>
          </a:p>
          <a:p>
            <a:pPr lvl="0">
              <a:tabLst>
                <a:tab pos="1433513" algn="l"/>
              </a:tabLst>
            </a:pPr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III/25350	hranice okr. TP – </a:t>
            </a:r>
            <a:r>
              <a:rPr lang="cs-CZ" sz="1100" b="1" dirty="0" err="1">
                <a:solidFill>
                  <a:srgbClr val="000DFF"/>
                </a:solidFill>
                <a:latin typeface="Century Gothic" panose="020B0502020202020204" pitchFamily="34" charset="0"/>
              </a:rPr>
              <a:t>Roudníky</a:t>
            </a:r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 – OK Chabařovice</a:t>
            </a:r>
          </a:p>
          <a:p>
            <a:pPr lvl="0">
              <a:tabLst>
                <a:tab pos="1433513" algn="l"/>
              </a:tabLst>
            </a:pPr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III/25364	</a:t>
            </a:r>
            <a:r>
              <a:rPr lang="cs-CZ" sz="1100" b="1" dirty="0" err="1">
                <a:solidFill>
                  <a:srgbClr val="000DFF"/>
                </a:solidFill>
                <a:latin typeface="Century Gothic" panose="020B0502020202020204" pitchFamily="34" charset="0"/>
              </a:rPr>
              <a:t>Úžín</a:t>
            </a:r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 (nová ČSPH)</a:t>
            </a:r>
          </a:p>
          <a:p>
            <a:pPr lvl="0">
              <a:tabLst>
                <a:tab pos="1433513" algn="l"/>
              </a:tabLst>
            </a:pPr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III/2611	Babiny I – samoty křiž. III/25841</a:t>
            </a:r>
          </a:p>
          <a:p>
            <a:pPr lvl="0">
              <a:tabLst>
                <a:tab pos="1433513" algn="l"/>
              </a:tabLst>
            </a:pPr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II/253	Předlice – ul. Hrbovická	    </a:t>
            </a:r>
          </a:p>
          <a:p>
            <a:pPr lvl="0">
              <a:tabLst>
                <a:tab pos="1433513" algn="l"/>
              </a:tabLst>
            </a:pPr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III/25357	Chabařovice Ok II/253 – ul. Smetanova – průmyslový areál</a:t>
            </a:r>
          </a:p>
          <a:p>
            <a:pPr lvl="0">
              <a:tabLst>
                <a:tab pos="1433513" algn="l"/>
              </a:tabLst>
            </a:pPr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III/25357	Chlumec alej</a:t>
            </a:r>
          </a:p>
          <a:p>
            <a:pPr lvl="0">
              <a:tabLst>
                <a:tab pos="1433513" algn="l"/>
              </a:tabLst>
            </a:pPr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II/258	Řehlovice průtah</a:t>
            </a:r>
          </a:p>
          <a:p>
            <a:pPr lvl="0">
              <a:tabLst>
                <a:tab pos="1433513" algn="l"/>
              </a:tabLst>
            </a:pPr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II/260	Zubrnice skanzen, Leština – M. Březno</a:t>
            </a:r>
          </a:p>
          <a:p>
            <a:pPr lvl="0">
              <a:tabLst>
                <a:tab pos="1433513" algn="l"/>
              </a:tabLst>
            </a:pPr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II/248	Telnice - </a:t>
            </a:r>
            <a:r>
              <a:rPr lang="cs-CZ" sz="1100" b="1" dirty="0" err="1">
                <a:solidFill>
                  <a:srgbClr val="000DFF"/>
                </a:solidFill>
                <a:latin typeface="Century Gothic" panose="020B0502020202020204" pitchFamily="34" charset="0"/>
              </a:rPr>
              <a:t>Nakléřov</a:t>
            </a:r>
            <a:endParaRPr lang="cs-CZ" sz="1100" b="1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pPr lvl="0"/>
            <a:endParaRPr lang="cs-CZ" sz="1100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r>
              <a:rPr lang="cs-CZ" sz="1100" b="1" u="sng" dirty="0">
                <a:solidFill>
                  <a:srgbClr val="000DFF"/>
                </a:solidFill>
                <a:latin typeface="Century Gothic" panose="020B0502020202020204" pitchFamily="34" charset="0"/>
              </a:rPr>
              <a:t>Plánované stavební opravy v okrese Ústí nad Labem v r. 2024</a:t>
            </a:r>
          </a:p>
          <a:p>
            <a:endParaRPr lang="cs-CZ" sz="1100" b="1" dirty="0">
              <a:solidFill>
                <a:srgbClr val="000DFF"/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III/25847	Rekonstrukce mostu </a:t>
            </a:r>
            <a:r>
              <a:rPr lang="cs-CZ" sz="1100" b="1" dirty="0" err="1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ev.č</a:t>
            </a:r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. 25847-2 Velké Březno (ocelový)</a:t>
            </a:r>
          </a:p>
          <a:p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III/2484	Telnice – oprava opěrné zdi</a:t>
            </a:r>
          </a:p>
          <a:p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III/25832	Rekonstrukce mostu </a:t>
            </a:r>
            <a:r>
              <a:rPr lang="cs-CZ" sz="1100" b="1" dirty="0" err="1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ev.č</a:t>
            </a:r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. 25832-2 Habrovany</a:t>
            </a:r>
          </a:p>
          <a:p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II/613 (I/30)	Úprava křižovatek Pražská x Přístavní x Střelecká x OK Pod Větruší</a:t>
            </a:r>
          </a:p>
          <a:p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II/253	Demolice vyřazeného mostu </a:t>
            </a:r>
            <a:r>
              <a:rPr lang="cs-CZ" sz="1100" b="1" dirty="0" err="1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ev.č</a:t>
            </a:r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. 253-008 </a:t>
            </a:r>
            <a:r>
              <a:rPr lang="cs-CZ" sz="1100" b="1" dirty="0" err="1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Hrbovice</a:t>
            </a:r>
            <a:endParaRPr lang="cs-CZ" sz="1100" b="1" dirty="0">
              <a:solidFill>
                <a:srgbClr val="000DFF"/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II/528	Demolice vyřazeného mostu </a:t>
            </a:r>
            <a:r>
              <a:rPr lang="cs-CZ" sz="1100" b="1" dirty="0" err="1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ev.č</a:t>
            </a:r>
            <a:r>
              <a:rPr lang="cs-CZ" sz="1100" b="1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. 528-002 Žďárek </a:t>
            </a: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358C8785-5FF6-4F17-92CA-8CFD3BDFC1A3}"/>
              </a:ext>
            </a:extLst>
          </p:cNvPr>
          <p:cNvGraphicFramePr>
            <a:graphicFrameLocks/>
          </p:cNvGraphicFramePr>
          <p:nvPr/>
        </p:nvGraphicFramePr>
        <p:xfrm>
          <a:off x="86582" y="3315698"/>
          <a:ext cx="5371538" cy="3177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Ovál 7">
            <a:extLst>
              <a:ext uri="{FF2B5EF4-FFF2-40B4-BE49-F238E27FC236}">
                <a16:creationId xmlns:a16="http://schemas.microsoft.com/office/drawing/2014/main" id="{E56A488C-5F1C-A31A-C3B8-3F0DE029FFF5}"/>
              </a:ext>
            </a:extLst>
          </p:cNvPr>
          <p:cNvSpPr/>
          <p:nvPr/>
        </p:nvSpPr>
        <p:spPr>
          <a:xfrm>
            <a:off x="2637582" y="3636787"/>
            <a:ext cx="537329" cy="27578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541B07-7874-CAE8-6934-F6026F904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13" y="781825"/>
            <a:ext cx="2899426" cy="253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63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Ústí nad Labem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48599" y="830049"/>
            <a:ext cx="10071314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Dopravní obslužnost v rámci Dopravy Ústeckého kraje</a:t>
            </a:r>
          </a:p>
          <a:p>
            <a:endParaRPr lang="cs-CZ" sz="1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DÚKmobil</a:t>
            </a:r>
            <a:r>
              <a:rPr lang="cs-CZ" sz="2200" dirty="0">
                <a:solidFill>
                  <a:srgbClr val="010FFF"/>
                </a:solidFill>
                <a:latin typeface="Century Gothic" panose="020B0502020202020204" pitchFamily="34" charset="0"/>
              </a:rPr>
              <a:t> blíže lidem: prezentace ve školách, na náměstích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10FFF"/>
                </a:solidFill>
                <a:latin typeface="Century Gothic" panose="020B0502020202020204" pitchFamily="34" charset="0"/>
              </a:rPr>
              <a:t>Zintenzivnění propagace Mobilní aplikace </a:t>
            </a:r>
            <a:r>
              <a:rPr lang="cs-CZ" sz="22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DÚKapka</a:t>
            </a:r>
            <a:r>
              <a:rPr lang="cs-CZ" sz="2200" dirty="0">
                <a:solidFill>
                  <a:srgbClr val="010FFF"/>
                </a:solidFill>
                <a:latin typeface="Century Gothic" panose="020B0502020202020204" pitchFamily="34" charset="0"/>
              </a:rPr>
              <a:t> (jednotlivé i časové jízdenky, vyhledavač spojení, </a:t>
            </a:r>
            <a:r>
              <a:rPr lang="cs-CZ" sz="22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info</a:t>
            </a:r>
            <a:r>
              <a:rPr lang="cs-CZ" sz="2200" dirty="0">
                <a:solidFill>
                  <a:srgbClr val="010FFF"/>
                </a:solidFill>
                <a:latin typeface="Century Gothic" panose="020B0502020202020204" pitchFamily="34" charset="0"/>
              </a:rPr>
              <a:t> o výlukách), Facebook a Instagram DÚK)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10FFF"/>
                </a:solidFill>
                <a:latin typeface="Century Gothic" panose="020B0502020202020204" pitchFamily="34" charset="0"/>
              </a:rPr>
              <a:t>Příprava nákupu jízdenek přes celostátní systém IDOS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10FFF"/>
                </a:solidFill>
                <a:latin typeface="Century Gothic" panose="020B0502020202020204" pitchFamily="34" charset="0"/>
              </a:rPr>
              <a:t>Platby platební kartou ve všech zelených autobusech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10FFF"/>
                </a:solidFill>
                <a:latin typeface="Century Gothic" panose="020B0502020202020204" pitchFamily="34" charset="0"/>
              </a:rPr>
              <a:t>Příprava objednávkového systému spojů „na telefon“ (bez nutnosti volat)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10FFF"/>
                </a:solidFill>
                <a:latin typeface="Century Gothic" panose="020B0502020202020204" pitchFamily="34" charset="0"/>
              </a:rPr>
              <a:t>Vylepšování systému informování o výlukách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10FFF"/>
                </a:solidFill>
                <a:latin typeface="Century Gothic" panose="020B0502020202020204" pitchFamily="34" charset="0"/>
              </a:rPr>
              <a:t>Ústecko: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10FFF"/>
                </a:solidFill>
                <a:latin typeface="Century Gothic" panose="020B0502020202020204" pitchFamily="34" charset="0"/>
              </a:rPr>
              <a:t>Příprava investice do kapacitních kloubových autobusů pro příměstskou dopravu Ústí nad Labem (Chabařovice, Krupka)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10FFF"/>
                </a:solidFill>
                <a:latin typeface="Century Gothic" panose="020B0502020202020204" pitchFamily="34" charset="0"/>
              </a:rPr>
              <a:t>Pokračování provozu lodní linky T91 – Ústí nad Labem - Roudnice nad Labem)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1" y="4714336"/>
            <a:ext cx="663254" cy="66325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" y="2035380"/>
            <a:ext cx="709999" cy="70999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82" y="3317901"/>
            <a:ext cx="757592" cy="682304"/>
          </a:xfrm>
          <a:prstGeom prst="ellipse">
            <a:avLst/>
          </a:prstGeom>
        </p:spPr>
      </p:pic>
      <p:pic>
        <p:nvPicPr>
          <p:cNvPr id="8" name="Obrázek 7" descr="Obsah obrázku text, snímek obrazovky, design, Grafika&#10;&#10;Popis byl vytvořen automaticky">
            <a:extLst>
              <a:ext uri="{FF2B5EF4-FFF2-40B4-BE49-F238E27FC236}">
                <a16:creationId xmlns:a16="http://schemas.microsoft.com/office/drawing/2014/main" id="{06F9A689-09DC-F853-A535-BC07BE5D2C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860" y="2177001"/>
            <a:ext cx="1871135" cy="119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68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Ústí nad Labem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91064" y="785543"/>
            <a:ext cx="10944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přípravy a realizace projektů - Fond spravedlivé transformace, fondy MŽP, MMR a jiných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59231" y="2476232"/>
            <a:ext cx="10862016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Kotlíkové dotace 6. výzva ÚK – pro nízkopříjmové domácnosti -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ukončení příjmu žádostí </a:t>
            </a:r>
            <a:r>
              <a:rPr lang="cs-CZ" sz="1600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31. srpna 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výměna kotlů na tuhá paliva 1. a 2. emisní třídy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program „Podpora začínajících podnikatelů v Ústeckém kraji pro rok 2024“ –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pouze pro OSVČ</a:t>
            </a:r>
          </a:p>
          <a:p>
            <a:pPr marL="712788" indent="-268288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termín vyhlášení  23. 4. 2024, příjem žádostí od 27. 5. 2024 – 28. 6. 2024</a:t>
            </a:r>
          </a:p>
          <a:p>
            <a:pPr lvl="0"/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0"/>
            <a:r>
              <a:rPr lang="cs-CZ" sz="2800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Operační program Spravedlivá transformace</a:t>
            </a:r>
            <a:endParaRPr lang="cs-CZ" sz="2800" b="1" u="sng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1600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Ústecký kraj:</a:t>
            </a: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 „Příprava projektů pro veřejný sektor“ -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příjem žádostí : </a:t>
            </a:r>
            <a:r>
              <a:rPr lang="cs-CZ" sz="1600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 červen 2024 </a:t>
            </a: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0"/>
            <a:endParaRPr lang="cs-CZ" sz="1600" b="1" u="sng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0"/>
            <a:r>
              <a:rPr lang="cs-CZ" sz="1600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MŽP:</a:t>
            </a:r>
          </a:p>
          <a:p>
            <a:pPr>
              <a:spcBef>
                <a:spcPts val="1200"/>
              </a:spcBef>
              <a:tabLst>
                <a:tab pos="2151063" algn="l"/>
                <a:tab pos="6819900" algn="l"/>
              </a:tabLst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23. VÝZVA – KONCEPCE A PŘÍPRAVA PROJEKTŮ – příjem žádostí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do 30.06.2024 </a:t>
            </a:r>
          </a:p>
          <a:p>
            <a:pPr lvl="0">
              <a:spcBef>
                <a:spcPts val="1200"/>
              </a:spcBef>
              <a:tabLst>
                <a:tab pos="2151063" algn="l"/>
                <a:tab pos="6819900" algn="l"/>
              </a:tabLst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26. VÝZVA – PŘÍRODA A KRAJINA V ÚSTECKÉM KRAJI - příjem žádostí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do</a:t>
            </a: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30.06.2024 </a:t>
            </a:r>
          </a:p>
          <a:p>
            <a:pPr>
              <a:spcBef>
                <a:spcPts val="1200"/>
              </a:spcBef>
              <a:tabLst>
                <a:tab pos="2151063" algn="l"/>
                <a:tab pos="6819900" algn="l"/>
              </a:tabLst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29. VÝZVA – INFRASTRUKTURA V ÚSTECKÉM KRAJI - příjem žádostí: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27.06.2023 - 30.06.2025</a:t>
            </a:r>
          </a:p>
          <a:p>
            <a:pPr>
              <a:spcBef>
                <a:spcPts val="1200"/>
              </a:spcBef>
              <a:tabLst>
                <a:tab pos="2151063" algn="l"/>
                <a:tab pos="6819900" algn="l"/>
              </a:tabLst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40. VÝZVA – VEŘEJNÉ SLUŽBY, KULTURA, SPORT, REKREACE - příjem žádostí do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31.12.2024 </a:t>
            </a:r>
          </a:p>
          <a:p>
            <a:pPr lvl="0"/>
            <a:endParaRPr lang="cs-CZ" sz="1600" b="1" u="sng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71450" indent="-1714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712788" indent="-268288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</p:txBody>
      </p:sp>
    </p:spTree>
    <p:extLst>
      <p:ext uri="{BB962C8B-B14F-4D97-AF65-F5344CB8AC3E}">
        <p14:creationId xmlns:p14="http://schemas.microsoft.com/office/powerpoint/2010/main" val="3282050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Ústí nad Labem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88663" y="826790"/>
            <a:ext cx="11014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10FFF"/>
                </a:solidFill>
                <a:latin typeface="Century Gothic" panose="020B0502020202020204" pitchFamily="34" charset="0"/>
              </a:rPr>
              <a:t>Operační program Spravedlivá transformace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88663" y="1420108"/>
            <a:ext cx="11370733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2151063" algn="l"/>
                <a:tab pos="6819900" algn="l"/>
              </a:tabLst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20. VÝZVA – ŘEMESLNÉ INKUBÁTORY V ÚK - příjem žádostí do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- 31.12.2024, </a:t>
            </a: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Výše podpory: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1 mil. – 50. mil. Kč; </a:t>
            </a: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max. 85 %,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rozšíření, modernizace otevřených dílen, pořízení vybavení, budování řemeslného inkubátoru (NE provoz)</a:t>
            </a:r>
            <a:endParaRPr lang="cs-CZ" sz="16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cs-CZ" sz="1600" b="1" dirty="0">
              <a:solidFill>
                <a:srgbClr val="000DFF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pPr>
              <a:tabLst>
                <a:tab pos="2151063" algn="l"/>
                <a:tab pos="6819900" algn="l"/>
              </a:tabLst>
            </a:pPr>
            <a:r>
              <a:rPr lang="cs-CZ" sz="16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50. VÝZVA - POSÍLENÍ SOCIÁLNÍ STABILITY V ÚK – příjem žádostí </a:t>
            </a: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 5 – 12/2024, max  85 %, </a:t>
            </a:r>
          </a:p>
          <a:p>
            <a:pPr>
              <a:spcAft>
                <a:spcPts val="200"/>
              </a:spcAft>
              <a:tabLst>
                <a:tab pos="2151063" algn="l"/>
                <a:tab pos="6819900" algn="l"/>
              </a:tabLst>
            </a:pPr>
            <a:r>
              <a:rPr lang="cs-CZ" sz="16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Oprávnění žadatelé: obce (dle indexu sociálního vyloučení)</a:t>
            </a:r>
          </a:p>
          <a:p>
            <a:pPr marL="0" indent="0">
              <a:buNone/>
            </a:pPr>
            <a:r>
              <a:rPr lang="cs-CZ" sz="16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kompetence zaměstnanců, </a:t>
            </a: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personální kapacita, podpora kolektivů</a:t>
            </a:r>
          </a:p>
          <a:p>
            <a:pPr marL="0" indent="0">
              <a:buNone/>
            </a:pPr>
            <a:endParaRPr lang="cs-CZ" sz="1600" b="1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cs-CZ" sz="16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KONEKTIVITA ZÁKLADNÍCH ŠKOL ÚK – </a:t>
            </a: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v přípravě, předpoklad 2025</a:t>
            </a:r>
          </a:p>
          <a:p>
            <a:pPr>
              <a:spcBef>
                <a:spcPts val="0"/>
              </a:spcBef>
              <a:spcAft>
                <a:spcPts val="600"/>
              </a:spcAft>
              <a:tabLst>
                <a:tab pos="2151063" algn="l"/>
                <a:tab pos="6819900" algn="l"/>
              </a:tabLst>
            </a:pPr>
            <a:endParaRPr lang="cs-CZ" sz="1600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cs-CZ" sz="16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PODPORA REGIONÁLNÍHO ŠKOLSTVÍ V ÚK - </a:t>
            </a: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v přípravě, </a:t>
            </a:r>
            <a:r>
              <a:rPr lang="pl-PL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1. kolo: výzva - ZŠ s nejvyšším poměrem žáků ze znevýhodněného prostředí, 2. kolo: výzva - ostatní ZŠ v ÚK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16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Předpoklad vyhlášení 1. výzvy: </a:t>
            </a:r>
            <a:r>
              <a:rPr lang="pl-PL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3Q/2024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16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Podporované aktivity: </a:t>
            </a: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vybudování, modernizace a vybavení odborných, kmenových učeben, školních družin/klubů, šaten, sportovišť, zázemí pro komunitní aktivity, zázemí poradenských pracovišť, zázemí pracovníků školy a další)</a:t>
            </a:r>
            <a:endParaRPr lang="cs-CZ" sz="1600" dirty="0">
              <a:solidFill>
                <a:srgbClr val="1B27FF"/>
              </a:solidFill>
            </a:endParaRPr>
          </a:p>
          <a:p>
            <a:pPr marL="3411538" lvl="1" indent="-342900"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598738" algn="l"/>
              </a:tabLst>
            </a:pPr>
            <a:endParaRPr lang="cs-CZ" sz="1600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3411538" lvl="1" indent="-342900"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598738" algn="l"/>
              </a:tabLst>
            </a:pPr>
            <a:endParaRPr lang="cs-CZ" sz="1600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cs-CZ" sz="2200" b="1" dirty="0">
              <a:solidFill>
                <a:srgbClr val="000DFF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</p:txBody>
      </p:sp>
    </p:spTree>
    <p:extLst>
      <p:ext uri="{BB962C8B-B14F-4D97-AF65-F5344CB8AC3E}">
        <p14:creationId xmlns:p14="http://schemas.microsoft.com/office/powerpoint/2010/main" val="3405218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Ústí nad Labem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38200" y="932593"/>
            <a:ext cx="10944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Transformační centrum Ústeckého kraje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64992" y="1759384"/>
            <a:ext cx="1086201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Strategický projekt z Operačního programu Spravedlivá transformace, dotace 952 mil. Kč, celkové náklady 1, 119 mld. Kč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Revitalizace bývalé SŠ v Ústí nad Labem – návrh z mezinárodní architektonické soutěže</a:t>
            </a:r>
          </a:p>
          <a:p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Century Gothic" panose="020B0502020202020204" pitchFamily="34" charset="0"/>
              <a:buChar char="#"/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Chytrá data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– kraj jako lídr v oblasti otevřených dat veřejné</a:t>
            </a:r>
          </a:p>
          <a:p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     správy a jejich vizualizace a využívání</a:t>
            </a:r>
          </a:p>
          <a:p>
            <a:pPr marL="342900" indent="-342900">
              <a:buFont typeface="Century Gothic" panose="020B0502020202020204" pitchFamily="34" charset="0"/>
              <a:buChar char="#"/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Inovativní kraj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– podpora firem, které přispějí k růstu HDP </a:t>
            </a:r>
          </a:p>
          <a:p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     v kraji a vytvoření znalostně náročných míst </a:t>
            </a:r>
          </a:p>
          <a:p>
            <a:pPr marL="342900" indent="-342900">
              <a:buFont typeface="Century Gothic" panose="020B0502020202020204" pitchFamily="34" charset="0"/>
              <a:buChar char="#"/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Zelený kraj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– energetický management pro veřejnou i soukromou sféru</a:t>
            </a:r>
          </a:p>
          <a:p>
            <a:pPr marL="342900" indent="-342900">
              <a:buFont typeface="Century Gothic" panose="020B0502020202020204" pitchFamily="34" charset="0"/>
              <a:buChar char="#"/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Kraj pro lepší život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– lepší nakládání s krajinou a se sídly, </a:t>
            </a:r>
          </a:p>
          <a:p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     plánování krajiny, urbanismus, architektura veřejného prostoru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  <a:p>
            <a:pPr algn="r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rchitektonickou soutěž vyhrál ateliér mh architects z Prahy">
            <a:extLst>
              <a:ext uri="{FF2B5EF4-FFF2-40B4-BE49-F238E27FC236}">
                <a16:creationId xmlns:a16="http://schemas.microsoft.com/office/drawing/2014/main" id="{C4DF8EE9-712A-410A-92FA-8A76327AD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003" y="4111027"/>
            <a:ext cx="4446227" cy="249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84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ovéPole 4"/>
          <p:cNvSpPr txBox="1"/>
          <p:nvPr/>
        </p:nvSpPr>
        <p:spPr>
          <a:xfrm>
            <a:off x="492154" y="889843"/>
            <a:ext cx="1120769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Den s Ústeckým krajem</a:t>
            </a:r>
          </a:p>
          <a:p>
            <a:pPr algn="ctr"/>
            <a:endParaRPr lang="cs-CZ" sz="5400" b="1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cs-CZ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21. 5. 2024</a:t>
            </a:r>
          </a:p>
          <a:p>
            <a:pPr algn="ctr"/>
            <a:r>
              <a:rPr lang="cs-CZ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10:00 – 12:00 hod.</a:t>
            </a:r>
          </a:p>
          <a:p>
            <a:pPr algn="ctr"/>
            <a:endParaRPr lang="cs-CZ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cs-CZ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Kulturní dům Dolní Zálezly</a:t>
            </a:r>
          </a:p>
        </p:txBody>
      </p:sp>
    </p:spTree>
    <p:extLst>
      <p:ext uri="{BB962C8B-B14F-4D97-AF65-F5344CB8AC3E}">
        <p14:creationId xmlns:p14="http://schemas.microsoft.com/office/powerpoint/2010/main" val="3579179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Ústí nad Labem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finanční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73443" y="2193267"/>
            <a:ext cx="108620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Metodická pomoc obcím v oblasti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účetnictví a rozpočtu, setkání a semináře ve spolupráci s MF;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místních a správních poplatků;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vymáhání daňových nedoplatků a porušení rozpočtové kázně;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konzultace k zpracování výkazů, k vyplnění příkazových bloků.</a:t>
            </a:r>
          </a:p>
          <a:p>
            <a:pPr lvl="0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Oblast dotací a vztahů k státnímu rozpočtu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programy pro obce z rozpočtu kraje;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zprostředkování průtokových dotací ze státního rozpočtu;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rozpis a zasílání příspěvku na výkon státní správy;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souhrnné podklady pro finanční vypořádání.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0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</p:txBody>
      </p:sp>
    </p:spTree>
    <p:extLst>
      <p:ext uri="{BB962C8B-B14F-4D97-AF65-F5344CB8AC3E}">
        <p14:creationId xmlns:p14="http://schemas.microsoft.com/office/powerpoint/2010/main" val="48817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739346" y="365125"/>
            <a:ext cx="7871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Nabytí nemovitých věcí formou směny a vzájemný převod obchodního podílu a zřizovatelských funkcí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Odbor majetkový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03511" y="1627739"/>
            <a:ext cx="5694853" cy="498598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latin typeface="Century Gothic" panose="020B0502020202020204" pitchFamily="34" charset="0"/>
              </a:rPr>
              <a:t>V rámci směny došlo k nabytí budovy č.p. 424 a pozemku o výměře 2207 m2 v k.ú. Ústí nad Labem do vlastnictví Ústeckého kraje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Century Gothic" panose="020B0502020202020204" pitchFamily="34" charset="0"/>
              </a:rPr>
              <a:t>Směna byla realizována se statutárním městem Ústí nad Labem – nabytí pro Obchodní akademii a jazykovou školu s právem státní jazykové zkoušky, Ústí nad Labem, příspěvková organizace.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Century Gothic" panose="020B0502020202020204" pitchFamily="34" charset="0"/>
              </a:rPr>
              <a:t>Jedná se o třípodlažní budovu s pozemkem, která se nachází na křižovatce ulic Velká Hradební a Bratislavská v centru Ústí nad Labem. Cena obvyklá dle ZP činí 27.628.530 Kč.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Century Gothic" panose="020B0502020202020204" pitchFamily="34" charset="0"/>
              </a:rPr>
              <a:t>Za nabytou nemovitou věc byly městu Ústí n. L. převedeny nemovité věci (budovy vč. pozemků o výměře 3754 m2) v k.ú. Střekov, které užívala příspěvková organizace OA. Cena obvyklá dle ZP činí 32.738.300 Kč.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Century Gothic" panose="020B0502020202020204" pitchFamily="34" charset="0"/>
              </a:rPr>
              <a:t>Doplatek, který vznikl rozdílem směňovaných nemovitých věcí bude ze strany města Ústí n. L. uhrazen ve výši 5.109.770 Kč.</a:t>
            </a:r>
          </a:p>
          <a:p>
            <a:pPr algn="just">
              <a:spcAft>
                <a:spcPts val="1200"/>
              </a:spcAft>
            </a:pP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21</a:t>
            </a:fld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37202" y="719433"/>
            <a:ext cx="10917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10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Směna nemovitých věcí v k.ú. Ústí nad Labem a k.ú. Střekov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47AE705-922E-C622-D969-D4CA264FC5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897" y="1821113"/>
            <a:ext cx="2698651" cy="190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E7EE7D1-0287-28B3-387A-3EBA78D3C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0128" y="1821112"/>
            <a:ext cx="2164038" cy="190160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7EF420B-FC00-8BD5-3D44-2B7A7BCB5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897" y="4033253"/>
            <a:ext cx="2698651" cy="183765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FFAC012-3217-D21A-E924-E43D041764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0129" y="4033253"/>
            <a:ext cx="2164038" cy="183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79455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3" y="365125"/>
            <a:ext cx="7978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Nabytí nemovitých věcí formou směny a vzájemný převod obchodního podílu a zřizovatelských funkcí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9854214" y="365125"/>
            <a:ext cx="1598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Odbor majetkový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32253" y="1860113"/>
            <a:ext cx="6588318" cy="387798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latin typeface="Century Gothic" panose="020B0502020202020204" pitchFamily="34" charset="0"/>
              </a:rPr>
              <a:t>50% obchodní podíl Severočeského divadla, s.r.o. včetně nemovitých a movitých věcí v k.ú. Ústí nad Labem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latin typeface="Century Gothic" panose="020B0502020202020204" pitchFamily="34" charset="0"/>
              </a:rPr>
              <a:t>Zřizovatelské funkce Muzea města Ústí nad Labem včetně nemovitých a movitých věcí v k.ú. Ústí nad Labem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Century Gothic" panose="020B0502020202020204" pitchFamily="34" charset="0"/>
              </a:rPr>
              <a:t>V současné době se připravuje se statutárním městem Ústí nad Labem vzájemný převod obchodního podílu ve společnosti Severočeské divadlo, s.r.o. a zřizovatelských funkcí Muzea města Ústí nad Labem.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Century Gothic" panose="020B0502020202020204" pitchFamily="34" charset="0"/>
              </a:rPr>
              <a:t>Dokončuje se uzavření Dohody o spolupráci mezi městem a krajem, která vytvoří prostor pro součinnost a koordinaci obou stran při realizaci společných kroků směřujících k převodu obchodního podílu a zřizovatelských funkcí subjektů.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Century Gothic" panose="020B0502020202020204" pitchFamily="34" charset="0"/>
              </a:rPr>
              <a:t>Cena zjištěná dle ZP nemovitých věcí Muzea města ÚL: 154.920.000 Kč.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Century Gothic" panose="020B0502020202020204" pitchFamily="34" charset="0"/>
              </a:rPr>
              <a:t>Znalecký posudek k ocenění obchodního podílu Severočeského divadla, s.r.o. se v této </a:t>
            </a:r>
            <a:r>
              <a:rPr lang="pl-PL" sz="1400">
                <a:latin typeface="Century Gothic" panose="020B0502020202020204" pitchFamily="34" charset="0"/>
              </a:rPr>
              <a:t>chvíli zpracovává.</a:t>
            </a:r>
            <a:endParaRPr lang="pl-PL" sz="1400" dirty="0">
              <a:latin typeface="Century Gothic" panose="020B0502020202020204" pitchFamily="34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22</a:t>
            </a:fld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32254" y="697121"/>
            <a:ext cx="10820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100" b="1" dirty="0">
                <a:solidFill>
                  <a:srgbClr val="010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Vzájemný převod – Severočeské divadlo, s.r.o. a Muzeum města Ústí nad Labem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1683816-E279-5DB9-271D-DD016545A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168" y="1444615"/>
            <a:ext cx="3310632" cy="219552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2FA1C7D-CAB3-D568-72F1-0DCFE9302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168" y="3890174"/>
            <a:ext cx="3326237" cy="24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98083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Ústí nad Labem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759818"/>
            <a:ext cx="7710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investic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39346" y="1590815"/>
            <a:ext cx="105464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Investiční akce ve fázi přípravy: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SPŠ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stavební</a:t>
            </a:r>
            <a:r>
              <a:rPr lang="pt-BR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a SOŠ ÚL - novostavba budova C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– 351 000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Obchodní akademie a jazyková škola, ÚL - Revitalizace budovy Pařížská + výtah, hřiště  – 54 000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pl-PL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Transformační centrum Ústeckého kraje 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– 473 000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Reko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mostu Hliňany 25814-2 – 194 000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Investiční akce ve fázi realizace: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SPŠ, Ústí nad Labem, Resslova 5 –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stř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. Stříbrníky -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reko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objektu – 450 000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SPŠ stavební a SOŠ stavební a technická, Ústí nad Labem -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reko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vnitřních rozvodů budovy S (Čelakovského 5) – 44 000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pl-PL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Rekonstrukce mostu E. Beneše, Ústí nad Labem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– 575 000 tis. Kč</a:t>
            </a:r>
          </a:p>
          <a:p>
            <a:pPr marL="180000"/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</p:txBody>
      </p:sp>
    </p:spTree>
    <p:extLst>
      <p:ext uri="{BB962C8B-B14F-4D97-AF65-F5344CB8AC3E}">
        <p14:creationId xmlns:p14="http://schemas.microsoft.com/office/powerpoint/2010/main" val="2415340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7550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Ústí nad Labem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759818"/>
            <a:ext cx="7710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investic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39346" y="1590815"/>
            <a:ext cx="105464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Investiční akce dokončené v roce 2023: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Spec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. ZŠ, MŠ a PŠ, Ústí nad Labem, Pod Parkem 2788  - oprava venkovních ploch a oplocení – 19 052 tis. Kč;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SÚS Ústeckého kraje -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reko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správní budovy provozu ÚL – Trmice – 20 942 tis. Kč;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SŠ obchodu, řemesel, služeb a ZŠ, ÚL - výměna vnitřních instalací, Keplerova ul. – 51 753 tis. Kč.</a:t>
            </a:r>
          </a:p>
          <a:p>
            <a:pPr marL="180000"/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28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</p:txBody>
      </p:sp>
      <p:pic>
        <p:nvPicPr>
          <p:cNvPr id="6" name="Obrázek 5" descr="Obsah obrázku venku, obloha, mrak, území&#10;&#10;Popis byl vytvořen automaticky">
            <a:extLst>
              <a:ext uri="{FF2B5EF4-FFF2-40B4-BE49-F238E27FC236}">
                <a16:creationId xmlns:a16="http://schemas.microsoft.com/office/drawing/2014/main" id="{F898B7FA-860B-07CA-AC52-0CA7B9E87F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97" y="4035105"/>
            <a:ext cx="3318311" cy="205011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F904F069-534D-4D24-40DC-A29427EC2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435" y="3463979"/>
            <a:ext cx="3269586" cy="2629949"/>
          </a:xfrm>
          <a:prstGeom prst="rect">
            <a:avLst/>
          </a:prstGeom>
        </p:spPr>
      </p:pic>
      <p:pic>
        <p:nvPicPr>
          <p:cNvPr id="18" name="Obrázek 17" descr="Obsah obrázku interiér, zeď, koupelna, Vodovodní instalace&#10;&#10;Popis byl vytvořen automaticky">
            <a:extLst>
              <a:ext uri="{FF2B5EF4-FFF2-40B4-BE49-F238E27FC236}">
                <a16:creationId xmlns:a16="http://schemas.microsoft.com/office/drawing/2014/main" id="{B4FE32C5-C2F3-A1E5-3E70-FB0886DF5F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848" y="3463979"/>
            <a:ext cx="3441495" cy="258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68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515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 - okres Ústí nad Labem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3801" y="642124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zdravotnictví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  <a:p>
            <a:pPr algn="r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32AA6A-E62C-B51C-9617-3C605FEEFD8F}"/>
              </a:ext>
            </a:extLst>
          </p:cNvPr>
          <p:cNvSpPr txBox="1"/>
          <p:nvPr/>
        </p:nvSpPr>
        <p:spPr>
          <a:xfrm>
            <a:off x="713063" y="1284674"/>
            <a:ext cx="1110996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Krajská zdravotní – Nemocnice Litoměřice (NEMLT), Masarykova nemocnice v Ústí nad Labem (MNUL)</a:t>
            </a:r>
            <a:endParaRPr lang="cs-CZ" sz="2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pro každou nemocnici Krajské zdravotní máme vypracovaný generel rozvoje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generel Nemocnice Litoměřice určuje v pěti etapách cílový stav areálu a budoucí péče jako celku v roce 2046 (NEMLT), v MNUL pak v 6ti etapách bez časového určení. </a:t>
            </a:r>
            <a:endParaRPr lang="cs-CZ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Litoměřice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- prioritní je v následujících letech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výstavba nového urgentního příjmu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– zásadně urychluje a zkvalitňuje péči o pacienty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Dále se v rámci 1. etapy jedná projekty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Modernizace porodnice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,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Modernizace interního lůžkového pavilonu F a Zřízení dětské skupiny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</a:t>
            </a:r>
            <a:r>
              <a:rPr lang="cs-CZ" i="1" dirty="0">
                <a:solidFill>
                  <a:srgbClr val="010FFF"/>
                </a:solidFill>
                <a:latin typeface="Century Gothic" panose="020B0502020202020204" pitchFamily="34" charset="0"/>
              </a:rPr>
              <a:t>v rámci dotační výzvy č. 45. NPO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.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Součástí 1. etapy je i modernizace technického zařízení nemocnice (Trafostanice, centrální zdroj chladu,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vákuové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stanice atp.) s odhadovanými náklady 100 mil. Kč.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MNUL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-prioritní je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výstavba nového pavilonu </a:t>
            </a:r>
            <a:r>
              <a:rPr lang="cs-CZ" b="1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Kardiocentra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 v nejbližších letech rekonstrukce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Pavilonu I (Infekce) a </a:t>
            </a:r>
            <a:r>
              <a:rPr lang="cs-CZ" b="1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Neurorehabilitace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 (vodoléčby)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Litoměřice a MNUL patří do sítě 120 urgentních příjmů v celé ČR dle vyhlášky ministerstva zdravotnictví – ta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prioritizuje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nemocnice dle jejich důležitosti z pohledu strategického rozvoje nemocniční péče v ČR (všechny nemocnice Krajské zdravotní mají své urgentní příjmy zařazené mezi prioritní)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 roce 2024 budou probíhat práce na projektových dokumentací a realizace stavebních prací v rámci Modernizace porodnice.</a:t>
            </a: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066149E-3CFF-4341-81F7-CF5D70E0558C}"/>
              </a:ext>
            </a:extLst>
          </p:cNvPr>
          <p:cNvSpPr txBox="1"/>
          <p:nvPr/>
        </p:nvSpPr>
        <p:spPr>
          <a:xfrm>
            <a:off x="8093242" y="868167"/>
            <a:ext cx="312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Rozvojové investice</a:t>
            </a:r>
          </a:p>
        </p:txBody>
      </p:sp>
    </p:spTree>
    <p:extLst>
      <p:ext uri="{BB962C8B-B14F-4D97-AF65-F5344CB8AC3E}">
        <p14:creationId xmlns:p14="http://schemas.microsoft.com/office/powerpoint/2010/main" val="3406614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4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12060" y="478287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 - okres Ústí nad Labem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09405" y="650548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zdravotnictví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198639" y="460070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13876" y="1397659"/>
            <a:ext cx="6695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V rámci první etapy v Litoměřicích bude vybudován:</a:t>
            </a:r>
          </a:p>
          <a:p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Urgentní příjem s jednou </a:t>
            </a:r>
            <a:r>
              <a:rPr lang="cs-CZ" b="1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triáží</a:t>
            </a: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 současné době probíhá zpracování dispozic pavilonu. </a:t>
            </a:r>
            <a:endParaRPr lang="cs-CZ" dirty="0"/>
          </a:p>
          <a:p>
            <a:endParaRPr lang="cs-CZ" dirty="0"/>
          </a:p>
        </p:txBody>
      </p:sp>
      <p:pic>
        <p:nvPicPr>
          <p:cNvPr id="9" name="Obrázek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097" y="886830"/>
            <a:ext cx="3432608" cy="18061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232611" y="2364848"/>
            <a:ext cx="5449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Zřízení Dětské skupiny </a:t>
            </a: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Probíhá zpracování projektové dokumentace.</a:t>
            </a:r>
          </a:p>
          <a:p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Financování v rámci Výzvy č. 45 NPO.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67139" y="348129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Modernizace porodnice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 přízemí stávajícího pavilonu E.</a:t>
            </a:r>
          </a:p>
          <a:p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Probíhá VZ na generálního dodavatele stavby.</a:t>
            </a:r>
          </a:p>
        </p:txBody>
      </p:sp>
      <p:pic>
        <p:nvPicPr>
          <p:cNvPr id="12" name="Zástupný symbol pro obsah 4"/>
          <p:cNvPicPr/>
          <p:nvPr/>
        </p:nvPicPr>
        <p:blipFill>
          <a:blip r:embed="rId5"/>
          <a:stretch>
            <a:fillRect/>
          </a:stretch>
        </p:blipFill>
        <p:spPr>
          <a:xfrm>
            <a:off x="232611" y="4569011"/>
            <a:ext cx="3029349" cy="2145073"/>
          </a:xfrm>
          <a:prstGeom prst="rect">
            <a:avLst/>
          </a:prstGeom>
        </p:spPr>
      </p:pic>
      <p:pic>
        <p:nvPicPr>
          <p:cNvPr id="13" name="Obrázek 12"/>
          <p:cNvPicPr/>
          <p:nvPr/>
        </p:nvPicPr>
        <p:blipFill>
          <a:blip r:embed="rId6"/>
          <a:stretch>
            <a:fillRect/>
          </a:stretch>
        </p:blipFill>
        <p:spPr>
          <a:xfrm>
            <a:off x="3580282" y="4569011"/>
            <a:ext cx="3057285" cy="2197901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6708014" y="2747748"/>
            <a:ext cx="51909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Modernizace interního lůžkového pavilonu F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se skládá ze záměrů: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Modernizace LDN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Modernizace interních stanic vč. obvodového pláště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Modernizace střechy </a:t>
            </a:r>
            <a:endParaRPr lang="cs-CZ" dirty="0"/>
          </a:p>
        </p:txBody>
      </p:sp>
      <p:pic>
        <p:nvPicPr>
          <p:cNvPr id="15" name="Obrázek 14"/>
          <p:cNvPicPr/>
          <p:nvPr/>
        </p:nvPicPr>
        <p:blipFill>
          <a:blip r:embed="rId7"/>
          <a:stretch>
            <a:fillRect/>
          </a:stretch>
        </p:blipFill>
        <p:spPr>
          <a:xfrm>
            <a:off x="7124560" y="4502074"/>
            <a:ext cx="4009061" cy="236169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9169" y="104278"/>
            <a:ext cx="1999841" cy="57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99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2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581048" y="430624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 - okres Ústí nad Labem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81048" y="707623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zdravotnictví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167627" y="368857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32AA6A-E62C-B51C-9617-3C605FEEFD8F}"/>
              </a:ext>
            </a:extLst>
          </p:cNvPr>
          <p:cNvSpPr txBox="1"/>
          <p:nvPr/>
        </p:nvSpPr>
        <p:spPr>
          <a:xfrm>
            <a:off x="8784109" y="740600"/>
            <a:ext cx="2741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Etapa rozvoje</a:t>
            </a:r>
          </a:p>
        </p:txBody>
      </p:sp>
      <p:pic>
        <p:nvPicPr>
          <p:cNvPr id="14" name="Obrázek 13" descr="prezentace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34" y="3054906"/>
            <a:ext cx="2864781" cy="1720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bdélník 14"/>
          <p:cNvSpPr/>
          <p:nvPr/>
        </p:nvSpPr>
        <p:spPr>
          <a:xfrm>
            <a:off x="666557" y="1551000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V rámci první etapy je vybudován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nový pavilon s operačními sály, odděleními JIP a standardními lůžkovými odděleními vč. umístění kardiochirurgie v MNUL</a:t>
            </a:r>
          </a:p>
          <a:p>
            <a:pPr algn="just"/>
            <a:endParaRPr lang="cs-CZ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 současné době probíhají finální kompletace a funkční zkoušky. Obdrženo stanovisko KHS - povolení zkušebního provozu, předpoklad kolaudace červen 2024.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666557" y="420640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Modernizace Infekčního pavilonu I –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Probíhá zpracování projektové dokumentace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666557" y="4922812"/>
            <a:ext cx="53512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Přestavba prostor pro </a:t>
            </a:r>
            <a:r>
              <a:rPr lang="cs-CZ" b="1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neurorehabilitaci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 a revitalizace akutní rehabilitace -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Probíhá vyhodnocení nabídek na projektovou dokumentaci. Financování v rámci Výzvy č. 7 NPO.</a:t>
            </a:r>
          </a:p>
          <a:p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6684404" y="4852733"/>
            <a:ext cx="54036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Spolupráce se ZŠ - 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Masarykova nemocnice zahájila spolupráci se základními školami, pilotní seznamovací akci s prací zdravotníka absolvovali žáci 8. tříd ZŠ Vinařská v Ústí nad Labem – cílem je přilákat žáky do práce ve zdravotnictví </a:t>
            </a:r>
          </a:p>
          <a:p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 </a:t>
            </a:r>
          </a:p>
          <a:p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CE52D3E3-8CA8-4944-99FD-77AB1E19F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585" y="1269861"/>
            <a:ext cx="3050675" cy="206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4DEB4F9C-3631-4D52-9C38-37B35BA054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816" y="68780"/>
            <a:ext cx="1974142" cy="59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61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Ústí nad Labem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rgbClr val="010FFF"/>
                </a:solidFill>
                <a:latin typeface="Century Gothic" panose="020B0502020202020204" pitchFamily="34" charset="0"/>
              </a:rPr>
              <a:t>Inovační centrum Ústeckého kraje, z. s.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254" y="2131711"/>
            <a:ext cx="1086201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 firmy: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Programy a služby pro inovativní firmy (inkubační programy, program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Platinn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, Inovační vouchery ÚK).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Konzultace v oblasti zavádění inovací, financování projektů, komercializace výsledků a další</a:t>
            </a:r>
          </a:p>
          <a:p>
            <a:pPr lvl="2"/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 města: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Monitoring dotačních výzev (zahraničních i tuzemských)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Developing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projektů (např. komunikace se zahraničním konsorciem, zakládání vhodných partnerských konsorcií, „spojka“ mezi obcemi/městy a institucemi vyhlašující výzvy)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Propojování s relevantními subjekty na základě potřeb měst a obcí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</p:txBody>
      </p:sp>
    </p:spTree>
    <p:extLst>
      <p:ext uri="{BB962C8B-B14F-4D97-AF65-F5344CB8AC3E}">
        <p14:creationId xmlns:p14="http://schemas.microsoft.com/office/powerpoint/2010/main" val="2977230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4" name="Zástupný symbol pro obsah 3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95" name="TextovéPole 4"/>
          <p:cNvSpPr/>
          <p:nvPr/>
        </p:nvSpPr>
        <p:spPr>
          <a:xfrm>
            <a:off x="632160" y="365040"/>
            <a:ext cx="435744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cs-CZ" sz="1200" b="0" strike="noStrike" spc="-1" dirty="0">
                <a:solidFill>
                  <a:srgbClr val="010FFF"/>
                </a:solidFill>
                <a:latin typeface="Century Gothic"/>
              </a:rPr>
              <a:t>Den s Ústeckým krajem – okres </a:t>
            </a:r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Ústí nad Labem</a:t>
            </a:r>
            <a:endParaRPr lang="cs-CZ" sz="1200" b="0" strike="noStrike" spc="-1" dirty="0">
              <a:latin typeface="Arial"/>
            </a:endParaRPr>
          </a:p>
        </p:txBody>
      </p:sp>
      <p:sp>
        <p:nvSpPr>
          <p:cNvPr id="96" name="TextovéPole 6"/>
          <p:cNvSpPr/>
          <p:nvPr/>
        </p:nvSpPr>
        <p:spPr>
          <a:xfrm>
            <a:off x="632160" y="1002240"/>
            <a:ext cx="1094400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cs-CZ" sz="4400" b="0" strike="noStrike" spc="-1" dirty="0">
                <a:solidFill>
                  <a:srgbClr val="010FFF"/>
                </a:solidFill>
                <a:latin typeface="Century Gothic"/>
              </a:rPr>
              <a:t>Datové centrum Ústeckého kraje, p. o. 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97" name="TextovéPole 8"/>
          <p:cNvSpPr/>
          <p:nvPr/>
        </p:nvSpPr>
        <p:spPr>
          <a:xfrm>
            <a:off x="590760" y="2151302"/>
            <a:ext cx="10861560" cy="27168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32000" lvl="1" indent="-216000">
              <a:lnSpc>
                <a:spcPct val="2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00" b="1" spc="-1" dirty="0">
                <a:solidFill>
                  <a:srgbClr val="010FFF"/>
                </a:solidFill>
                <a:latin typeface="Century Gothic"/>
              </a:rPr>
              <a:t>Krajská </a:t>
            </a:r>
            <a:r>
              <a:rPr lang="cs-CZ" sz="3000" b="1" spc="-1" dirty="0" err="1">
                <a:solidFill>
                  <a:srgbClr val="010FFF"/>
                </a:solidFill>
                <a:latin typeface="Century Gothic"/>
              </a:rPr>
              <a:t>IoT</a:t>
            </a:r>
            <a:r>
              <a:rPr lang="cs-CZ" sz="3000" b="1" spc="-1" dirty="0">
                <a:solidFill>
                  <a:srgbClr val="010FFF"/>
                </a:solidFill>
                <a:latin typeface="Century Gothic"/>
              </a:rPr>
              <a:t> síť </a:t>
            </a:r>
            <a:r>
              <a:rPr lang="cs-CZ" sz="3000" b="1" spc="-1" dirty="0" err="1">
                <a:solidFill>
                  <a:srgbClr val="010FFF"/>
                </a:solidFill>
                <a:latin typeface="Century Gothic"/>
              </a:rPr>
              <a:t>LoRaWAN</a:t>
            </a:r>
            <a:endParaRPr lang="cs-CZ" sz="3000" b="1" spc="-1" dirty="0">
              <a:solidFill>
                <a:srgbClr val="010FFF"/>
              </a:solidFill>
              <a:latin typeface="Century Gothic"/>
            </a:endParaRPr>
          </a:p>
          <a:p>
            <a:pPr marL="432000" lvl="1" indent="-216000">
              <a:lnSpc>
                <a:spcPct val="2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00" b="1" spc="-1" dirty="0">
                <a:solidFill>
                  <a:srgbClr val="010FFF"/>
                </a:solidFill>
                <a:latin typeface="Century Gothic"/>
              </a:rPr>
              <a:t>Přístup do CMS prostřednictvím Krajské zdravotní, a.s.</a:t>
            </a:r>
          </a:p>
          <a:p>
            <a:pPr marL="432000" lvl="1" indent="-216000">
              <a:lnSpc>
                <a:spcPct val="2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00" b="1" spc="-1" dirty="0" err="1">
                <a:solidFill>
                  <a:srgbClr val="010FFF"/>
                </a:solidFill>
                <a:latin typeface="Century Gothic"/>
              </a:rPr>
              <a:t>QRide</a:t>
            </a:r>
            <a:r>
              <a:rPr lang="cs-CZ" sz="3000" b="1" spc="-1" dirty="0">
                <a:solidFill>
                  <a:srgbClr val="010FFF"/>
                </a:solidFill>
                <a:latin typeface="Century Gothic"/>
              </a:rPr>
              <a:t> – zapojení dopravců na území kraje </a:t>
            </a:r>
          </a:p>
        </p:txBody>
      </p:sp>
      <p:sp>
        <p:nvSpPr>
          <p:cNvPr id="98" name="TextovéPole 9"/>
          <p:cNvSpPr/>
          <p:nvPr/>
        </p:nvSpPr>
        <p:spPr>
          <a:xfrm>
            <a:off x="7094880" y="365040"/>
            <a:ext cx="435744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Ústí nad Labem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Úvodní slovo hejtmana Ústeckého kraje Ing. Jana Schillera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4633" y="2960782"/>
            <a:ext cx="108620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oblast legislativy, krizového řízení, informačních technologií, DCUK, ICUK, vnějších a zahraničních vztahů, zásady územního rozvoje;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3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předseda Bezpečnostní rady Ústeckého kraje a Krizového štábu Ústeckého kraje.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</p:txBody>
      </p:sp>
    </p:spTree>
    <p:extLst>
      <p:ext uri="{BB962C8B-B14F-4D97-AF65-F5344CB8AC3E}">
        <p14:creationId xmlns:p14="http://schemas.microsoft.com/office/powerpoint/2010/main" val="2083611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83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Ústí nad Labem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96055" y="1035396"/>
            <a:ext cx="1132572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Energetické centrum Ústeckého kraje, </a:t>
            </a:r>
            <a:r>
              <a:rPr lang="cs-CZ" sz="2800" b="1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p.o</a:t>
            </a:r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. - pro města a obce</a:t>
            </a:r>
          </a:p>
          <a:p>
            <a:pPr lvl="0"/>
            <a:endParaRPr lang="cs-CZ" sz="16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síť veřejných energetiků</a:t>
            </a:r>
            <a:endParaRPr lang="cs-CZ" sz="1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sběr dat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000" dirty="0">
                <a:solidFill>
                  <a:srgbClr val="010FFF"/>
                </a:solidFill>
                <a:latin typeface="Century Gothic" panose="020B0502020202020204" pitchFamily="34" charset="0"/>
              </a:rPr>
              <a:t>úvodní data 23/23 obcí/měst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krajský energetický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000" dirty="0">
                <a:solidFill>
                  <a:srgbClr val="010FFF"/>
                </a:solidFill>
                <a:latin typeface="Century Gothic" panose="020B0502020202020204" pitchFamily="34" charset="0"/>
              </a:rPr>
              <a:t>Velké Březno</a:t>
            </a:r>
          </a:p>
          <a:p>
            <a:pPr lvl="1"/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konzultace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000" dirty="0">
                <a:solidFill>
                  <a:srgbClr val="010FFF"/>
                </a:solidFill>
                <a:latin typeface="Century Gothic" panose="020B0502020202020204" pitchFamily="34" charset="0"/>
              </a:rPr>
              <a:t>Habrovany, Chabařovice, Chlumec, Malé Březno, Řehlovice, Telnice, </a:t>
            </a:r>
          </a:p>
          <a:p>
            <a:pPr lvl="1"/>
            <a:r>
              <a:rPr lang="cs-CZ" sz="1000" dirty="0">
                <a:solidFill>
                  <a:srgbClr val="010FFF"/>
                </a:solidFill>
                <a:latin typeface="Century Gothic" panose="020B0502020202020204" pitchFamily="34" charset="0"/>
              </a:rPr>
              <a:t>	Tisá, Ústí nad Labem, Velké Březno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screeningy potenciálu OZE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000" dirty="0">
                <a:solidFill>
                  <a:srgbClr val="010FFF"/>
                </a:solidFill>
                <a:latin typeface="Century Gothic" panose="020B0502020202020204" pitchFamily="34" charset="0"/>
              </a:rPr>
              <a:t>Velké Březno, </a:t>
            </a:r>
            <a:r>
              <a:rPr lang="cs-CZ" sz="1000" i="1" dirty="0">
                <a:solidFill>
                  <a:srgbClr val="010FFF"/>
                </a:solidFill>
                <a:latin typeface="Century Gothic" panose="020B0502020202020204" pitchFamily="34" charset="0"/>
              </a:rPr>
              <a:t>Řehlovice</a:t>
            </a:r>
          </a:p>
          <a:p>
            <a:pPr lvl="1"/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studie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poradenství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energetická společenství</a:t>
            </a: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edukace – semináře, workshopy</a:t>
            </a:r>
          </a:p>
          <a:p>
            <a:pPr lvl="1"/>
            <a:r>
              <a:rPr lang="cs-CZ" sz="1200" dirty="0">
                <a:solidFill>
                  <a:srgbClr val="1B27FF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https://www.ecuk.cz/kalendar-akci-2024/</a:t>
            </a:r>
            <a:endParaRPr lang="cs-CZ" sz="1200" dirty="0">
              <a:solidFill>
                <a:srgbClr val="1B27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40BAF16-0300-DF33-F78C-E2B39F05A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918" y="1822617"/>
            <a:ext cx="5444903" cy="469877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802537A-BAA0-1700-1F9C-1A860D3531FA}"/>
              </a:ext>
            </a:extLst>
          </p:cNvPr>
          <p:cNvSpPr txBox="1"/>
          <p:nvPr/>
        </p:nvSpPr>
        <p:spPr>
          <a:xfrm>
            <a:off x="9702347" y="3373564"/>
            <a:ext cx="1593529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Ing. Zuzana Benediktová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benediktova@ecuk.cz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777 930 343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349B530-5250-9B48-977B-009C966C4505}"/>
              </a:ext>
            </a:extLst>
          </p:cNvPr>
          <p:cNvSpPr txBox="1"/>
          <p:nvPr/>
        </p:nvSpPr>
        <p:spPr>
          <a:xfrm>
            <a:off x="9418622" y="5268606"/>
            <a:ext cx="143272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Radek Krůta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kruta@ecuk.cz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771 229 207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23FD17A-FC0C-0C8F-AB54-83577711647E}"/>
              </a:ext>
            </a:extLst>
          </p:cNvPr>
          <p:cNvSpPr txBox="1"/>
          <p:nvPr/>
        </p:nvSpPr>
        <p:spPr>
          <a:xfrm>
            <a:off x="7619091" y="5887291"/>
            <a:ext cx="143272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Pavel Novák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novak@ecuk.cz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777 696 644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DD24686-18A9-F4F2-C819-958F8482CFE2}"/>
              </a:ext>
            </a:extLst>
          </p:cNvPr>
          <p:cNvSpPr txBox="1"/>
          <p:nvPr/>
        </p:nvSpPr>
        <p:spPr>
          <a:xfrm>
            <a:off x="6222680" y="3750524"/>
            <a:ext cx="143272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Mgr. Michaela Burdová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burdova@ecuk.cz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725 763 864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9C14395-B281-1E15-4AF6-75929B51ACF3}"/>
              </a:ext>
            </a:extLst>
          </p:cNvPr>
          <p:cNvSpPr txBox="1"/>
          <p:nvPr/>
        </p:nvSpPr>
        <p:spPr>
          <a:xfrm>
            <a:off x="7449666" y="3136393"/>
            <a:ext cx="143272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Ing. Tomáš Myslivec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myslivec@ecuk.cz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771 131 676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76899BF-3075-A9BC-A466-74CD16EF726F}"/>
              </a:ext>
            </a:extLst>
          </p:cNvPr>
          <p:cNvSpPr txBox="1"/>
          <p:nvPr/>
        </p:nvSpPr>
        <p:spPr>
          <a:xfrm>
            <a:off x="8882389" y="2417392"/>
            <a:ext cx="143272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František Jakub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jakub@ecuk.cz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603 525 907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FC1FD21-16FF-B3B8-27B5-C526C997EC42}"/>
              </a:ext>
            </a:extLst>
          </p:cNvPr>
          <p:cNvSpPr txBox="1"/>
          <p:nvPr/>
        </p:nvSpPr>
        <p:spPr>
          <a:xfrm>
            <a:off x="6072659" y="4895851"/>
            <a:ext cx="167665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Ing. Iva Brettschneiderová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brettschneiderova@ecuk.cz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777 866 770</a:t>
            </a:r>
          </a:p>
        </p:txBody>
      </p:sp>
    </p:spTree>
    <p:extLst>
      <p:ext uri="{BB962C8B-B14F-4D97-AF65-F5344CB8AC3E}">
        <p14:creationId xmlns:p14="http://schemas.microsoft.com/office/powerpoint/2010/main" val="1278545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518" y="175733"/>
            <a:ext cx="11478967" cy="368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9615" y="4143534"/>
            <a:ext cx="10192764" cy="2430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15600" y="1697700"/>
            <a:ext cx="11360800" cy="439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135255" indent="0">
              <a:lnSpc>
                <a:spcPct val="95000"/>
              </a:lnSpc>
              <a:buSzPts val="2000"/>
              <a:buNone/>
            </a:pPr>
            <a:r>
              <a:rPr lang="cs" sz="2400" b="1" dirty="0">
                <a:solidFill>
                  <a:srgbClr val="1B27FF"/>
                </a:solidFill>
                <a:latin typeface="Century Gothic"/>
              </a:rPr>
              <a:t>Služby pro obce a města</a:t>
            </a:r>
          </a:p>
          <a:p>
            <a:pPr marL="608965" indent="-473710">
              <a:lnSpc>
                <a:spcPct val="95000"/>
              </a:lnSpc>
              <a:buSzPts val="2000"/>
              <a:buChar char="-"/>
            </a:pPr>
            <a:r>
              <a:rPr lang="cs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zpravodaj, dotační poradenství a konzultace;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608965" indent="-473710">
              <a:lnSpc>
                <a:spcPct val="95000"/>
              </a:lnSpc>
              <a:buSzPts val="2000"/>
              <a:buChar char="-"/>
            </a:pPr>
            <a:r>
              <a:rPr lang="cs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tvorba projektových žádostí, administrace projektů včetně doby udržitelnosti;</a:t>
            </a:r>
            <a:endParaRPr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608965" indent="-473710">
              <a:lnSpc>
                <a:spcPct val="95000"/>
              </a:lnSpc>
              <a:buSzPts val="2000"/>
              <a:buChar char="-"/>
            </a:pPr>
            <a:r>
              <a:rPr lang="cs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komunikace s poskytovateli dotací;</a:t>
            </a:r>
            <a:endParaRPr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608965" indent="-473710">
              <a:lnSpc>
                <a:spcPct val="95000"/>
              </a:lnSpc>
              <a:buSzPts val="2000"/>
              <a:buChar char="-"/>
            </a:pPr>
            <a:r>
              <a:rPr lang="cs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tvorba strategických rozvojových dokumentů, studie proveditelnosti;</a:t>
            </a:r>
            <a:endParaRPr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608965" indent="-473710">
              <a:lnSpc>
                <a:spcPct val="95000"/>
              </a:lnSpc>
              <a:buSzPts val="2000"/>
              <a:buChar char="-"/>
            </a:pPr>
            <a:r>
              <a:rPr lang="cs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výběrová řízení.</a:t>
            </a:r>
          </a:p>
          <a:p>
            <a:pPr marL="135255" indent="0">
              <a:lnSpc>
                <a:spcPct val="95000"/>
              </a:lnSpc>
              <a:buSzPts val="2000"/>
              <a:buNone/>
            </a:pPr>
            <a:endParaRPr lang="cs" sz="2650" dirty="0"/>
          </a:p>
          <a:p>
            <a:pPr marL="135255" indent="0">
              <a:lnSpc>
                <a:spcPct val="95000"/>
              </a:lnSpc>
              <a:buSzPts val="2000"/>
              <a:buNone/>
            </a:pPr>
            <a:r>
              <a:rPr lang="cs" sz="2400" b="1" dirty="0">
                <a:solidFill>
                  <a:srgbClr val="1B27FF"/>
                </a:solidFill>
                <a:latin typeface="Century Gothic"/>
              </a:rPr>
              <a:t>Novinky</a:t>
            </a:r>
          </a:p>
          <a:p>
            <a:pPr marL="608965" indent="-473710">
              <a:lnSpc>
                <a:spcPct val="95000"/>
              </a:lnSpc>
              <a:buSzPts val="2000"/>
              <a:buFont typeface="Arial" panose="020B0604020202020204" pitchFamily="34" charset="0"/>
              <a:buChar char="-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Zapojení do projektu Transformačního centra ÚK;</a:t>
            </a:r>
          </a:p>
          <a:p>
            <a:pPr marL="608965" indent="-473710">
              <a:lnSpc>
                <a:spcPct val="95000"/>
              </a:lnSpc>
              <a:buSzPts val="2000"/>
              <a:buFont typeface="Arial" panose="020B0604020202020204" pitchFamily="34" charset="0"/>
              <a:buChar char="-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Zapojení do projektu Regionálních center (MMR, SFPI), 2024-2026.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608965" indent="-473710">
              <a:lnSpc>
                <a:spcPct val="95000"/>
              </a:lnSpc>
              <a:buSzPts val="2000"/>
              <a:buChar char="-"/>
            </a:pPr>
            <a:endParaRPr sz="2650" dirty="0"/>
          </a:p>
        </p:txBody>
      </p:sp>
      <p:pic>
        <p:nvPicPr>
          <p:cNvPr id="2" name="Google Shape;55;p13">
            <a:extLst>
              <a:ext uri="{FF2B5EF4-FFF2-40B4-BE49-F238E27FC236}">
                <a16:creationId xmlns:a16="http://schemas.microsoft.com/office/drawing/2014/main" id="{7DF3829A-905A-97D8-8E30-794D82B582F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8527" y="171450"/>
            <a:ext cx="6724735" cy="16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Písmo, Elektricky modrá&#10;&#10;Popis byl vytvořen automaticky">
            <a:extLst>
              <a:ext uri="{FF2B5EF4-FFF2-40B4-BE49-F238E27FC236}">
                <a16:creationId xmlns:a16="http://schemas.microsoft.com/office/drawing/2014/main" id="{1B9C5C26-DA09-8BA4-B398-68E609C309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6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08636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Ústí nad Labem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sociálních věcí, bezpečnosti a sociálně vyloučených lokalit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4633" y="3428998"/>
            <a:ext cx="1086201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Problematika sociálně vyloučených lokalit;</a:t>
            </a:r>
          </a:p>
          <a:p>
            <a:endParaRPr lang="cs-CZ" sz="3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Informace k přípravě zákona o podpoře </a:t>
            </a:r>
            <a:r>
              <a:rPr lang="cs-CZ" sz="3200" b="1">
                <a:solidFill>
                  <a:srgbClr val="010FFF"/>
                </a:solidFill>
                <a:latin typeface="Century Gothic" panose="020B0502020202020204" pitchFamily="34" charset="0"/>
              </a:rPr>
              <a:t>bydlení;</a:t>
            </a:r>
          </a:p>
          <a:p>
            <a:endParaRPr lang="cs-CZ" sz="3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Program prevence kriminality.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</p:txBody>
      </p:sp>
    </p:spTree>
    <p:extLst>
      <p:ext uri="{BB962C8B-B14F-4D97-AF65-F5344CB8AC3E}">
        <p14:creationId xmlns:p14="http://schemas.microsoft.com/office/powerpoint/2010/main" val="1132587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Ústí nad Labem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životního prostředí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4633" y="1756267"/>
            <a:ext cx="1086201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Program pro rozvoj </a:t>
            </a:r>
            <a:r>
              <a:rPr lang="cs-CZ" sz="2400" b="1" dirty="0" err="1">
                <a:solidFill>
                  <a:srgbClr val="1B27FF"/>
                </a:solidFill>
                <a:latin typeface="Century Gothic" panose="020B0502020202020204" pitchFamily="34" charset="0"/>
              </a:rPr>
              <a:t>eko</a:t>
            </a:r>
            <a:r>
              <a:rPr lang="cs-CZ" sz="2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–</a:t>
            </a:r>
            <a:r>
              <a:rPr lang="cs-CZ" sz="2400" b="1" dirty="0" err="1">
                <a:solidFill>
                  <a:srgbClr val="1B27FF"/>
                </a:solidFill>
                <a:latin typeface="Century Gothic" panose="020B0502020202020204" pitchFamily="34" charset="0"/>
              </a:rPr>
              <a:t>agro</a:t>
            </a:r>
            <a:r>
              <a:rPr lang="cs-CZ" sz="2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 oblastí v Ústeckém kraji na období let 2022 až 2025</a:t>
            </a:r>
            <a:endParaRPr lang="cs-CZ" sz="2400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alokace pro rok 2024 činila 3,85 mil. Kč;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uspokojeno bude všech 137 oprávněných žadatelů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z okresu Ústí nad Labem bude podpořeno </a:t>
            </a: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17 žadatelů v celkovém objemu požadovaných finančních prostředků ve výši 507 tis. Kč</a:t>
            </a:r>
          </a:p>
          <a:p>
            <a:pPr lvl="0"/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Program na podporu vodního hospodářství v Ústeckém kraji na období 2018 – 2025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alokace pro rok 2024 činila cca 36,2 mil. Kč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v rámci dotačního programu bylo přijato 22 přípustných žádostí ve výši 84,9 mil. Kč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z okresu Ústí nad Labem byly přijaty 2 žádosti v celkové výši cca 952 tis. Kč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o udělení dotací v rámci tohoto programu doposud nebylo rozhodnuto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v roce 2023 byl v okrese Ústí nad Labem podpořen 1 projekt ve výši 4,7 mil. Kč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  <a:p>
            <a:pPr algn="r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221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Ústí nad Labem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životního prostředí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64992" y="1806440"/>
            <a:ext cx="1086201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Program pro podporu odpadového hospodářství obcí v Ústeckém kraji na období 2017 - 2025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alokace pro rok 2024 činila 13,7 mil. Kč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v rámci dotačního titulu bylo přijato 64 žádostí v celkovém objemu 45,4 mil. Kč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z okresu Ústí nad Labem bylo přijato 5 žádostí v celkové výši cca 3,5 mil. Kč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o udělení dotací v rámci tohoto programu doposud nebylo rozhodnuto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v roce 2023 byly v okrese Ústí nad Labem podpořeny 4 projekty v celkové výši 2,2 mil. Kč</a:t>
            </a:r>
          </a:p>
          <a:p>
            <a:pPr lvl="0"/>
            <a:endParaRPr lang="cs-CZ" sz="1200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Program pro rozvoj ekologické výchovy, vzdělávání a osvěty (EVVO) na území Ústeckého kraje na období let 2022 až 2025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alokace pro rok 2024 činila cca 3 mil. Kč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v rámci dotačního titulu bylo přijato 38 žádostí v objemu 5,6 mil. Kč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z okresu Ústí nad Labem bylo přijato 5 žádostí v celkové výši cca 750 tis. Kč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o udělení dotací v rámci tohoto programu doposud nebylo rozhodnuto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v roce 2023 bylo v okrese Ústí n. L. podpořeno 13 projektů v celkové výši cca 1,9 mil. Kč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FF0000"/>
                </a:solidFill>
                <a:latin typeface="Century Gothic" panose="020B0502020202020204" pitchFamily="34" charset="0"/>
              </a:rPr>
              <a:t>MOŽNOST NAVÝŠENÍ PENĚŽNÍCH PROSTŘEDKŮ PRO ROK 2024 JE MOMENTÁLNĚ V JEDNÁNÍ.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  <a:p>
            <a:pPr algn="r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967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Ústí nad Labem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73443" y="747045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kultury a památkové péče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F74CA71-6B76-31B2-A476-E6906423B1BA}"/>
              </a:ext>
            </a:extLst>
          </p:cNvPr>
          <p:cNvSpPr txBox="1"/>
          <p:nvPr/>
        </p:nvSpPr>
        <p:spPr>
          <a:xfrm>
            <a:off x="673443" y="1632435"/>
            <a:ext cx="10862016" cy="5283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Vyhlášené dotační programy - příjem žádostí už byl ukončen 12. 1. 2024:</a:t>
            </a:r>
          </a:p>
          <a:p>
            <a:pPr marL="285750" lvl="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cs-CZ" kern="100" dirty="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kern="100" dirty="0">
                <a:solidFill>
                  <a:srgbClr val="010F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na záchranu a obnovu kulturních památek Ústeckého kraje, program na záchranu 	a obnovu drobných památek, program podpory regionální kulturní činnosti, program 	podpory aktivit stálých profesionálních divadelních souborů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357188" algn="l"/>
              </a:tabLst>
            </a:pPr>
            <a:r>
              <a:rPr lang="cs-CZ" b="1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Ocenění v oblasti památkové péče – Zlaté cimbuří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69875" algn="l"/>
              </a:tabLst>
            </a:pPr>
            <a:r>
              <a:rPr lang="cs-CZ" kern="100" dirty="0">
                <a:solidFill>
                  <a:srgbClr val="000D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Dvě kategorie ocenění, přihlášky je možné zasílat do 31. 5. 2024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obnova kulturní památky, příkladný přínos v oblasti péče o kulturní dědictví</a:t>
            </a:r>
          </a:p>
          <a:p>
            <a:pPr algn="just">
              <a:spcAft>
                <a:spcPts val="800"/>
              </a:spcAft>
            </a:pPr>
            <a:r>
              <a:rPr lang="cs-CZ" b="1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Ocenění tradiční a lidové kultury – Zlatý džbánek</a:t>
            </a:r>
            <a:endParaRPr lang="cs-CZ" b="1" kern="100" dirty="0">
              <a:solidFill>
                <a:srgbClr val="1B27F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tradiční ocenění, v dubnu byla cena vyhlášena pro rok 2024 </a:t>
            </a:r>
          </a:p>
          <a:p>
            <a:pPr>
              <a:lnSpc>
                <a:spcPct val="150000"/>
              </a:lnSpc>
            </a:pPr>
            <a:r>
              <a:rPr lang="cs-CZ" sz="1800" b="1" dirty="0">
                <a:solidFill>
                  <a:srgbClr val="010F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Příspěvkové organizace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v</a:t>
            </a:r>
            <a:r>
              <a:rPr lang="cs-CZ" sz="1800" dirty="0">
                <a:solidFill>
                  <a:srgbClr val="010F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 okrese Ústí nad Labem zřizuje Ústecký kraj dvě organizace v oblasti kultury: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>
                <a:solidFill>
                  <a:srgbClr val="010F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Knihovna Ústeckého kraje, p. o.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Severočeské divadlo s.r.o. – vlastněné z 50 % se Statutárním městem Ústí nad Labem </a:t>
            </a:r>
          </a:p>
        </p:txBody>
      </p:sp>
    </p:spTree>
    <p:extLst>
      <p:ext uri="{BB962C8B-B14F-4D97-AF65-F5344CB8AC3E}">
        <p14:creationId xmlns:p14="http://schemas.microsoft.com/office/powerpoint/2010/main" val="1158583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Ústí nad Labem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3801" y="837972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cestovního ruchu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1D446C3-A155-454F-4F7E-676047C018C4}"/>
              </a:ext>
            </a:extLst>
          </p:cNvPr>
          <p:cNvSpPr/>
          <p:nvPr/>
        </p:nvSpPr>
        <p:spPr>
          <a:xfrm>
            <a:off x="632253" y="1681777"/>
            <a:ext cx="100804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Destinační management pro oblast České středohoří 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– probíhá příprava vzniku oblastní destinační agentury</a:t>
            </a: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Destinační agentura Krušnohoří, </a:t>
            </a:r>
            <a:r>
              <a:rPr lang="cs-CZ" sz="2400" b="1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z.s</a:t>
            </a: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zakladatelem Karlovarský kraj, Ústecký kraj, </a:t>
            </a:r>
            <a:r>
              <a:rPr lang="cs-CZ" sz="24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Montanregion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    Krušné hory – </a:t>
            </a:r>
            <a:r>
              <a:rPr lang="cs-CZ" sz="24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Erzgebirge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, o.p.s.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od 1. 2. 2023 zahájena činnost, 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  <a:hlinkClick r:id="rId4"/>
              </a:rPr>
              <a:t>www.krusnehory.cz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 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Štěpán Javůrek, ředitel, 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  <a:hlinkClick r:id="rId5"/>
              </a:rPr>
              <a:t>javurek@krusnehory.cz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, 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  <a:hlinkClick r:id="rId6"/>
              </a:rPr>
              <a:t>+420 774 351 796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údržby běžkařských tratí 2023/2024 – 2,3 mil. Kč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administruje Destinační agentura Krušnohoří </a:t>
            </a:r>
            <a:r>
              <a:rPr lang="cs-CZ" sz="24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z.s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z celkové dotace pro oblast Krušných hor 2 mil. Kč</a:t>
            </a:r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Hřebenovka - 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2024 kompletní proznačení trasy v Krušných horách</a:t>
            </a:r>
          </a:p>
        </p:txBody>
      </p:sp>
      <p:pic>
        <p:nvPicPr>
          <p:cNvPr id="3" name="Picture 3" descr="image003">
            <a:extLst>
              <a:ext uri="{FF2B5EF4-FFF2-40B4-BE49-F238E27FC236}">
                <a16:creationId xmlns:a16="http://schemas.microsoft.com/office/drawing/2014/main" id="{CE69ABFF-94EE-3D72-A91F-B4430DC81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848" y="1681777"/>
            <a:ext cx="1167556" cy="119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55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Ústí nad Labem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3801" y="837972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cestovního ruchu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21. května 2024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B8D2A8C-9BD1-0B77-855E-20FEDE8FF15C}"/>
              </a:ext>
            </a:extLst>
          </p:cNvPr>
          <p:cNvSpPr/>
          <p:nvPr/>
        </p:nvSpPr>
        <p:spPr>
          <a:xfrm>
            <a:off x="632254" y="1480096"/>
            <a:ext cx="11247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42DC770-F1BF-E7C1-2331-DF3BF1DA0096}"/>
              </a:ext>
            </a:extLst>
          </p:cNvPr>
          <p:cNvSpPr txBox="1"/>
          <p:nvPr/>
        </p:nvSpPr>
        <p:spPr>
          <a:xfrm>
            <a:off x="214396" y="1690687"/>
            <a:ext cx="11665750" cy="4927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/>
              </a:rPr>
              <a:t>Dotační program „Podpora rozvoje infrastruktury cestovního ruchu v ÚK“</a:t>
            </a:r>
            <a:endParaRPr lang="cs-CZ" dirty="0">
              <a:latin typeface="Century Gothic"/>
            </a:endParaRPr>
          </a:p>
          <a:p>
            <a:pPr marL="342900" indent="-342900">
              <a:buFont typeface="Arial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/>
              </a:rPr>
              <a:t>na dubnovém zasedání schválilo Zastupitelstvo ÚK 21 projekt</a:t>
            </a:r>
            <a:endParaRPr lang="cs-CZ" dirty="0">
              <a:latin typeface="Century Gothic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/>
              </a:rPr>
              <a:t>budování </a:t>
            </a:r>
            <a:r>
              <a:rPr lang="cs-CZ" sz="2400" dirty="0" err="1">
                <a:solidFill>
                  <a:srgbClr val="010FFF"/>
                </a:solidFill>
                <a:latin typeface="Century Gothic"/>
              </a:rPr>
              <a:t>stellplatzů</a:t>
            </a:r>
            <a:r>
              <a:rPr lang="cs-CZ" sz="2400" dirty="0">
                <a:solidFill>
                  <a:srgbClr val="010FFF"/>
                </a:solidFill>
                <a:latin typeface="Century Gothic"/>
              </a:rPr>
              <a:t>, útulen a nocležen, parkovišť, sociálního zázemí a doprovodné infrastruktury v trase páteřních cyklostezek a Hřebenovky</a:t>
            </a:r>
            <a:endParaRPr lang="cs-CZ" dirty="0">
              <a:latin typeface="Century Gothic"/>
            </a:endParaRPr>
          </a:p>
          <a:p>
            <a:pPr marL="342900" indent="-342900">
              <a:buFont typeface="Arial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/>
              </a:rPr>
              <a:t>další výzva je plánována na přelom 2024/2025</a:t>
            </a:r>
            <a:endParaRPr lang="cs-CZ" dirty="0">
              <a:latin typeface="Century Gothic"/>
              <a:cs typeface="Calibri" panose="020F0502020204030204"/>
            </a:endParaRPr>
          </a:p>
          <a:p>
            <a:endParaRPr lang="cs-CZ" sz="2400" dirty="0">
              <a:solidFill>
                <a:srgbClr val="010FFF"/>
              </a:solidFill>
              <a:latin typeface="Century Gothic"/>
            </a:endParaRP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Pánevní cyklotrasa - 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Ústí </a:t>
            </a:r>
            <a:r>
              <a:rPr lang="cs-CZ" sz="24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n.L.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 – Milada – Teplice – Bílina – Most -Chomutov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financování PD i realizace možné v rámci OPST – Obnova území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ÚK zpracoval vyhledávací studii + realizoval kompletní proznačení</a:t>
            </a:r>
          </a:p>
          <a:p>
            <a:endParaRPr lang="cs-CZ" sz="2400" b="1" dirty="0">
              <a:solidFill>
                <a:srgbClr val="010FFF"/>
              </a:solidFill>
              <a:latin typeface="Century Gothic"/>
            </a:endParaRPr>
          </a:p>
          <a:p>
            <a:r>
              <a:rPr lang="cs-CZ" sz="2400" b="1" dirty="0">
                <a:solidFill>
                  <a:srgbClr val="010FFF"/>
                </a:solidFill>
                <a:latin typeface="Century Gothic"/>
              </a:rPr>
              <a:t>Do září 2024 proběhne aktualizace </a:t>
            </a:r>
            <a:r>
              <a:rPr lang="cs-CZ" sz="2400" b="1" dirty="0" err="1">
                <a:solidFill>
                  <a:srgbClr val="010FFF"/>
                </a:solidFill>
                <a:latin typeface="Century Gothic"/>
              </a:rPr>
              <a:t>cyklogenerelu</a:t>
            </a:r>
            <a:r>
              <a:rPr lang="cs-CZ" sz="2400" b="1" dirty="0">
                <a:solidFill>
                  <a:srgbClr val="010FFF"/>
                </a:solidFill>
                <a:latin typeface="Century Gothic"/>
              </a:rPr>
              <a:t> Ústeckého kraje</a:t>
            </a:r>
            <a:endParaRPr lang="cs-CZ" sz="2400" dirty="0">
              <a:latin typeface="Century Gothic"/>
            </a:endParaRPr>
          </a:p>
          <a:p>
            <a:endParaRPr lang="cs-CZ" sz="2400" b="1" dirty="0">
              <a:solidFill>
                <a:srgbClr val="010FFF"/>
              </a:solidFill>
              <a:latin typeface="Century Gothic"/>
            </a:endParaRPr>
          </a:p>
          <a:p>
            <a:r>
              <a:rPr lang="cs-CZ" sz="2400" b="1" dirty="0">
                <a:solidFill>
                  <a:srgbClr val="010FFF"/>
                </a:solidFill>
                <a:latin typeface="Century Gothic"/>
              </a:rPr>
              <a:t>Podpora KČT - dotace na obnovu a údržbu turistického značení 1 mil. Kč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542670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13 –⁠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–⁠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–⁠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2383</TotalTime>
  <Words>4325</Words>
  <Application>Microsoft Office PowerPoint</Application>
  <PresentationFormat>Širokoúhlá obrazovka</PresentationFormat>
  <Paragraphs>459</Paragraphs>
  <Slides>34</Slides>
  <Notes>22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Century Gothic</vt:lpstr>
      <vt:lpstr>Courier New</vt:lpstr>
      <vt:lpstr>Times New Roman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Nový Jan</dc:creator>
  <cp:lastModifiedBy>Pánková Pavlína</cp:lastModifiedBy>
  <cp:revision>24</cp:revision>
  <cp:lastPrinted>2024-02-05T13:36:17Z</cp:lastPrinted>
  <dcterms:created xsi:type="dcterms:W3CDTF">2023-01-12T13:43:47Z</dcterms:created>
  <dcterms:modified xsi:type="dcterms:W3CDTF">2024-05-22T06:57:15Z</dcterms:modified>
</cp:coreProperties>
</file>