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69" r:id="rId3"/>
    <p:sldId id="363" r:id="rId4"/>
    <p:sldId id="364" r:id="rId5"/>
    <p:sldId id="392" r:id="rId6"/>
    <p:sldId id="393" r:id="rId7"/>
    <p:sldId id="365" r:id="rId8"/>
    <p:sldId id="258" r:id="rId9"/>
    <p:sldId id="293" r:id="rId10"/>
    <p:sldId id="361" r:id="rId11"/>
    <p:sldId id="362" r:id="rId12"/>
    <p:sldId id="384" r:id="rId13"/>
    <p:sldId id="38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86" r:id="rId23"/>
    <p:sldId id="387" r:id="rId24"/>
    <p:sldId id="388" r:id="rId25"/>
    <p:sldId id="389" r:id="rId26"/>
    <p:sldId id="390" r:id="rId27"/>
    <p:sldId id="374" r:id="rId28"/>
    <p:sldId id="282" r:id="rId29"/>
    <p:sldId id="280" r:id="rId30"/>
    <p:sldId id="296" r:id="rId31"/>
    <p:sldId id="298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270" r:id="rId40"/>
    <p:sldId id="391" r:id="rId41"/>
    <p:sldId id="261" r:id="rId42"/>
    <p:sldId id="394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7FF"/>
    <a:srgbClr val="000DFF"/>
    <a:srgbClr val="010F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udrnova.p\AppData\Local\Microsoft\Windows\INetCache\Content.Outlook\PH5UOA2Y\2023_KUS_Stav-o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>
                <a:solidFill>
                  <a:srgbClr val="000DFF"/>
                </a:solidFill>
              </a:rPr>
              <a:t>Klasifikace stavu silnic II. a III. třídy 2023</a:t>
            </a:r>
          </a:p>
        </c:rich>
      </c:tx>
      <c:layout>
        <c:manualLayout>
          <c:xMode val="edge"/>
          <c:yMode val="edge"/>
          <c:x val="0.17896230076261901"/>
          <c:y val="4.7367610326437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44133992505691E-2"/>
          <c:y val="0.16371882086167799"/>
          <c:w val="0.70994273791762386"/>
          <c:h val="0.689682004035209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Okresy!$N$3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Okresy!$N$4:$N$10</c:f>
              <c:numCache>
                <c:formatCode>#,##0</c:formatCode>
                <c:ptCount val="7"/>
                <c:pt idx="0">
                  <c:v>178053</c:v>
                </c:pt>
                <c:pt idx="1">
                  <c:v>118342</c:v>
                </c:pt>
                <c:pt idx="2">
                  <c:v>35103</c:v>
                </c:pt>
                <c:pt idx="3">
                  <c:v>196703</c:v>
                </c:pt>
                <c:pt idx="4">
                  <c:v>59122</c:v>
                </c:pt>
                <c:pt idx="5">
                  <c:v>54776</c:v>
                </c:pt>
                <c:pt idx="6">
                  <c:v>151271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6-4C99-9569-1B0302D57525}"/>
            </c:ext>
          </c:extLst>
        </c:ser>
        <c:ser>
          <c:idx val="1"/>
          <c:order val="1"/>
          <c:tx>
            <c:strRef>
              <c:f>Okresy!$O$3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Okresy!$O$4:$O$10</c:f>
              <c:numCache>
                <c:formatCode>#,##0</c:formatCode>
                <c:ptCount val="7"/>
                <c:pt idx="0">
                  <c:v>174983</c:v>
                </c:pt>
                <c:pt idx="1">
                  <c:v>219029</c:v>
                </c:pt>
                <c:pt idx="2">
                  <c:v>78844</c:v>
                </c:pt>
                <c:pt idx="3">
                  <c:v>221176</c:v>
                </c:pt>
                <c:pt idx="4">
                  <c:v>98015</c:v>
                </c:pt>
                <c:pt idx="5">
                  <c:v>95306</c:v>
                </c:pt>
                <c:pt idx="6">
                  <c:v>247959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6-4C99-9569-1B0302D57525}"/>
            </c:ext>
          </c:extLst>
        </c:ser>
        <c:ser>
          <c:idx val="2"/>
          <c:order val="2"/>
          <c:tx>
            <c:strRef>
              <c:f>Okresy!$P$3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Okresy!$P$4:$P$10</c:f>
              <c:numCache>
                <c:formatCode>#,##0</c:formatCode>
                <c:ptCount val="7"/>
                <c:pt idx="0">
                  <c:v>62842</c:v>
                </c:pt>
                <c:pt idx="1">
                  <c:v>80795</c:v>
                </c:pt>
                <c:pt idx="2">
                  <c:v>47962</c:v>
                </c:pt>
                <c:pt idx="3">
                  <c:v>100628</c:v>
                </c:pt>
                <c:pt idx="4">
                  <c:v>64779</c:v>
                </c:pt>
                <c:pt idx="5">
                  <c:v>65808</c:v>
                </c:pt>
                <c:pt idx="6">
                  <c:v>106978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6-4C99-9569-1B0302D57525}"/>
            </c:ext>
          </c:extLst>
        </c:ser>
        <c:ser>
          <c:idx val="3"/>
          <c:order val="3"/>
          <c:tx>
            <c:strRef>
              <c:f>Okresy!$Q$3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Okresy!$Q$4:$Q$10</c:f>
              <c:numCache>
                <c:formatCode>#,##0</c:formatCode>
                <c:ptCount val="7"/>
                <c:pt idx="0">
                  <c:v>69061</c:v>
                </c:pt>
                <c:pt idx="1">
                  <c:v>95242</c:v>
                </c:pt>
                <c:pt idx="2">
                  <c:v>32541</c:v>
                </c:pt>
                <c:pt idx="3">
                  <c:v>146426</c:v>
                </c:pt>
                <c:pt idx="4">
                  <c:v>51507</c:v>
                </c:pt>
                <c:pt idx="5">
                  <c:v>70774</c:v>
                </c:pt>
                <c:pt idx="6">
                  <c:v>167119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6-4C99-9569-1B0302D57525}"/>
            </c:ext>
          </c:extLst>
        </c:ser>
        <c:ser>
          <c:idx val="4"/>
          <c:order val="4"/>
          <c:tx>
            <c:strRef>
              <c:f>Okresy!$R$3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Okresy!$R$4:$R$10</c:f>
              <c:numCache>
                <c:formatCode>#,##0</c:formatCode>
                <c:ptCount val="7"/>
                <c:pt idx="0">
                  <c:v>56457</c:v>
                </c:pt>
                <c:pt idx="1">
                  <c:v>41933</c:v>
                </c:pt>
                <c:pt idx="2">
                  <c:v>12050</c:v>
                </c:pt>
                <c:pt idx="3">
                  <c:v>151122</c:v>
                </c:pt>
                <c:pt idx="4">
                  <c:v>51555</c:v>
                </c:pt>
                <c:pt idx="5">
                  <c:v>49913</c:v>
                </c:pt>
                <c:pt idx="6">
                  <c:v>193725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2170479"/>
        <c:axId val="1546814959"/>
      </c:barChart>
      <c:lineChart>
        <c:grouping val="stacked"/>
        <c:varyColors val="0"/>
        <c:ser>
          <c:idx val="5"/>
          <c:order val="5"/>
          <c:tx>
            <c:strRef>
              <c:f>Okresy!$T$3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Okresy!$T$4:$T$10</c:f>
              <c:numCache>
                <c:formatCode>#,##0.00</c:formatCode>
                <c:ptCount val="7"/>
                <c:pt idx="0">
                  <c:v>2.3551596243784587</c:v>
                </c:pt>
                <c:pt idx="1">
                  <c:v>2.5019186409791461</c:v>
                </c:pt>
                <c:pt idx="2">
                  <c:v>2.552498789346247</c:v>
                </c:pt>
                <c:pt idx="3">
                  <c:v>2.7966901740691497</c:v>
                </c:pt>
                <c:pt idx="4">
                  <c:v>2.8103194677793573</c:v>
                </c:pt>
                <c:pt idx="5">
                  <c:v>2.8982164556698766</c:v>
                </c:pt>
                <c:pt idx="6">
                  <c:v>3.0046917601251137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514768"/>
        <c:axId val="1680109680"/>
      </c:lineChart>
      <c:catAx>
        <c:axId val="155217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46814959"/>
        <c:crosses val="autoZero"/>
        <c:auto val="1"/>
        <c:lblAlgn val="ctr"/>
        <c:lblOffset val="100"/>
        <c:noMultiLvlLbl val="0"/>
      </c:catAx>
      <c:valAx>
        <c:axId val="15468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52170479"/>
        <c:crosses val="autoZero"/>
        <c:crossBetween val="between"/>
      </c:valAx>
      <c:valAx>
        <c:axId val="1680109680"/>
        <c:scaling>
          <c:orientation val="minMax"/>
          <c:max val="4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185514768"/>
        <c:crosses val="max"/>
        <c:crossBetween val="between"/>
      </c:valAx>
      <c:catAx>
        <c:axId val="1185514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01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B643AE8-F86B-A854-E197-B4D6EBBD93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8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5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57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610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58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572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93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57BFE1D-3E4B-9C3B-F72F-D05224FEA7F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60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924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978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63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354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70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32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97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574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44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8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67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Den s Ústeckým krajem - okres Děčín</a:t>
            </a:r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B643AE8-F86B-A854-E197-B4D6EBBD932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99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tel:+420604226316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erner@krusnehory.cz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l:+420774351796" TargetMode="External"/><Relationship Id="rId5" Type="http://schemas.openxmlformats.org/officeDocument/2006/relationships/hyperlink" Target="mailto:javurek@krusnehory.cz" TargetMode="External"/><Relationship Id="rId4" Type="http://schemas.openxmlformats.org/officeDocument/2006/relationships/hyperlink" Target="http://www.krusnehory.cz/" TargetMode="Externa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pst.cz/dotace/20-vyzva/" TargetMode="External"/><Relationship Id="rId7" Type="http://schemas.openxmlformats.org/officeDocument/2006/relationships/hyperlink" Target="https://opst.cz/dotace/40-vyzv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st.cz/dotace/29-vyzva/" TargetMode="External"/><Relationship Id="rId5" Type="http://schemas.openxmlformats.org/officeDocument/2006/relationships/hyperlink" Target="https://opst.cz/dotace/26-vyzva/" TargetMode="External"/><Relationship Id="rId4" Type="http://schemas.openxmlformats.org/officeDocument/2006/relationships/hyperlink" Target="https://opst.cz/dotace/23-vyzv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enzlova.d@kr-ustecky.cz" TargetMode="External"/><Relationship Id="rId4" Type="http://schemas.openxmlformats.org/officeDocument/2006/relationships/hyperlink" Target="https://www.kr-ustecky.cz/prevence-rizikoveho-chovani-2024/d-1780965/p1=275715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vla.pospisilova@msmt.cz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otevřené výzvy k podání žádostí o dotaci ve všech dotačních programech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eko–</a:t>
            </a:r>
            <a:r>
              <a:rPr lang="cs-CZ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let 2022 až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2. 2. 2024</a:t>
            </a: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3,85 mil. Kč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na podporu vodního hospodářství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2018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–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1. 3. 2024</a:t>
            </a:r>
          </a:p>
          <a:p>
            <a:pPr marL="12573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36,2 mil. Kč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podporu odpadového hospodářství obcí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Ústeckém kraji na období 2017 – 2025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1. 3. 2024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13,7 mil. Kč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</a:t>
            </a: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(EVVO) na území Ústeckého kraje na období let 2022 až 2025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lhůta pro podání žádostí do 2. 2. 2024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předpokládaný objem finančních prostředků 3 mil. Kč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73610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CHKO Krušné hory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příslušným orgánem k vyhlášení CHKO je MŽP, které pověřilo AOPK přípravou podkladových materiálů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v roce 2023 kontaktovali zástupci AOPK všechny dotčené obce a osobně jim představili své záměry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B27FF"/>
                </a:solidFill>
                <a:latin typeface="Century Gothic" panose="020B0502020202020204" pitchFamily="34" charset="0"/>
              </a:rPr>
              <a:t>ÚK v tuto chvíli nemá k vyhlášení CHKO další informace</a:t>
            </a:r>
          </a:p>
          <a:p>
            <a:pPr lvl="1" algn="just"/>
            <a:endParaRPr lang="cs-CZ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Nakládání s komunálními odpady (KO) v Ústeckém kraji po roce 2030</a:t>
            </a:r>
          </a:p>
          <a:p>
            <a:pPr marL="800100" marR="0" lvl="1" indent="-342900" algn="just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rgbClr val="1B27FF"/>
                </a:solidFill>
                <a:uFillTx/>
                <a:latin typeface="Century Gothic" pitchFamily="34"/>
              </a:rPr>
              <a:t>Plán odpadového hospodářství Ústeckého kraje pro období 2016 – 2025 s výhledem do roku 2035 (POH), aktualizace12/2023;  předpokládá energetické využití</a:t>
            </a:r>
          </a:p>
          <a:p>
            <a:pPr marL="800100" marR="0" lvl="1" indent="-342900" algn="just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1B27FF"/>
                </a:solidFill>
                <a:uFillTx/>
                <a:latin typeface="Century Gothic" pitchFamily="34"/>
              </a:rPr>
              <a:t>předpoklad </a:t>
            </a:r>
            <a:r>
              <a:rPr lang="cs-CZ" sz="1800" b="0" i="0" u="none" strike="noStrike" kern="1200" cap="none" spc="0" baseline="0" dirty="0">
                <a:solidFill>
                  <a:srgbClr val="1B27FF"/>
                </a:solidFill>
                <a:uFillTx/>
                <a:latin typeface="Century Gothic" pitchFamily="34"/>
              </a:rPr>
              <a:t>dostupnosti zařízení k energetickému využívání odpadů (ZEVO): ZEVO Komořany, a.s. (kapacita 150 </a:t>
            </a:r>
            <a:r>
              <a:rPr lang="cs-CZ" sz="1800" b="0" i="0" u="none" strike="noStrike" kern="1200" cap="none" spc="0" baseline="0" dirty="0" err="1">
                <a:solidFill>
                  <a:srgbClr val="1B27FF"/>
                </a:solidFill>
                <a:uFillTx/>
                <a:latin typeface="Century Gothic" pitchFamily="34"/>
              </a:rPr>
              <a:t>kt</a:t>
            </a:r>
            <a:r>
              <a:rPr lang="cs-CZ" sz="1800" b="0" i="0" u="none" strike="noStrike" kern="1200" cap="none" spc="0" baseline="0" dirty="0">
                <a:solidFill>
                  <a:srgbClr val="1B27FF"/>
                </a:solidFill>
                <a:uFillTx/>
                <a:latin typeface="Century Gothic" pitchFamily="34"/>
              </a:rPr>
              <a:t>/rok) – před zahájením výstavby; v přípravě ZEVO Chomutov (60 </a:t>
            </a:r>
            <a:r>
              <a:rPr lang="cs-CZ" sz="1800" b="0" i="0" u="none" strike="noStrike" kern="1200" cap="none" spc="0" baseline="0" dirty="0" err="1">
                <a:solidFill>
                  <a:srgbClr val="1B27FF"/>
                </a:solidFill>
                <a:uFillTx/>
                <a:latin typeface="Century Gothic" pitchFamily="34"/>
              </a:rPr>
              <a:t>kt</a:t>
            </a:r>
            <a:r>
              <a:rPr lang="cs-CZ" sz="1800" b="0" i="0" u="none" strike="noStrike" kern="1200" cap="none" spc="0" baseline="0" dirty="0">
                <a:solidFill>
                  <a:srgbClr val="1B27FF"/>
                </a:solidFill>
                <a:uFillTx/>
                <a:latin typeface="Century Gothic" pitchFamily="34"/>
              </a:rPr>
              <a:t>/rok), ZEVO Mělník (320 </a:t>
            </a:r>
            <a:r>
              <a:rPr lang="cs-CZ" sz="1800" b="0" i="0" u="none" strike="noStrike" kern="1200" cap="none" spc="0" baseline="0" dirty="0" err="1">
                <a:solidFill>
                  <a:srgbClr val="1B27FF"/>
                </a:solidFill>
                <a:uFillTx/>
                <a:latin typeface="Century Gothic" pitchFamily="34"/>
              </a:rPr>
              <a:t>kt</a:t>
            </a:r>
            <a:r>
              <a:rPr lang="cs-CZ" sz="1800" b="0" i="0" u="none" strike="noStrike" kern="1200" cap="none" spc="0" baseline="0" dirty="0">
                <a:solidFill>
                  <a:srgbClr val="1B27FF"/>
                </a:solidFill>
                <a:uFillTx/>
                <a:latin typeface="Century Gothic" pitchFamily="34"/>
              </a:rPr>
              <a:t>/rok); žádná skutečná alternativa využití SKO pravděpodobně nebude v tomto časovém horizontu k dispozici a nelze s ní realisticky počítat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112376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59691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73443" y="1708697"/>
            <a:ext cx="10862016" cy="452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- příjem žádostí už byl ukončen 12. 1. 2024: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kulturních památek Ústeckého kraje – 60 milionů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drobných památek – 1 milion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regionální kulturní činnosti – 12 milionů Kč,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aktivit stálých profesionálních divadelních souborů – 12 milionů Kč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v oblasti památkové péče – Zlaté cimbuří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 roce 2023 bylo ocenění vyhlášeno poprvé. V l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etošním roce, na jaře, bude ocenění 	vyhlášeno opětovně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obnova kulturní památky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příkladný přínos v oblasti péče o kulturní dědictví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tradiční a lidové kultury – Zlatý džbánek</a:t>
            </a:r>
            <a:endParaRPr lang="cs-CZ" b="1" kern="100" dirty="0">
              <a:solidFill>
                <a:srgbClr val="1B27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tradiční ocenění, na jaře roku 2024 plánujeme vyhlášení ceny  </a:t>
            </a:r>
          </a:p>
        </p:txBody>
      </p:sp>
    </p:spTree>
    <p:extLst>
      <p:ext uri="{BB962C8B-B14F-4D97-AF65-F5344CB8AC3E}">
        <p14:creationId xmlns:p14="http://schemas.microsoft.com/office/powerpoint/2010/main" val="219148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59691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73443" y="1604194"/>
            <a:ext cx="10862016" cy="512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Využití historické nádražní budovy Louka u Litvínova</a:t>
            </a:r>
            <a:endParaRPr lang="cs-CZ" sz="2000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Jednání se SŽ o převedení 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nádraží </a:t>
            </a: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nyní se prověřuje</a:t>
            </a: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vhodný dotační titul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Cílem projektu je ekologicky udržitelná doprava v (pod)Krušnohoří – včetně napojení na Sasko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Přidaná hodnota záměru je rozvoj muzejnictví a cestovního ruchu, zajištění ochrany, prezentace a komplexního využití muzejních sbírek (technické sbírky OMGM)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„Die </a:t>
            </a:r>
            <a:r>
              <a:rPr lang="cs-CZ" b="1" kern="100" dirty="0" err="1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Eisenbahn</a:t>
            </a: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verbindet</a:t>
            </a: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- Železnice spojuje!“ </a:t>
            </a: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Rada ÚK schválila účast v projektu pro OMGM v rámci Programu přeshraniční spolupráce </a:t>
            </a:r>
            <a:r>
              <a:rPr lang="cs-CZ" kern="100" dirty="0" err="1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Česká republika – Sasko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s Podkrušnohorským technickým muzeem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Deklarovaná podpora – včetně finanční, propojení s mosteckým muzeem – </a:t>
            </a:r>
            <a:r>
              <a:rPr lang="cs-CZ" b="1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zodpovídá ředitel OMGM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solidFill>
                  <a:srgbClr val="1B27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Snaha o </a:t>
            </a:r>
            <a:r>
              <a:rPr lang="cs-CZ" sz="2000" b="1" kern="100" dirty="0">
                <a:solidFill>
                  <a:srgbClr val="1B27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zachování těžebního velkostroje RK 5000</a:t>
            </a:r>
          </a:p>
          <a:p>
            <a:pPr algn="just">
              <a:tabLst>
                <a:tab pos="357188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Rada Ústeckého kraje rozhodla 10.1. 24 o vytvoření pracovní skupiny (včetně </a:t>
            </a:r>
            <a:r>
              <a:rPr lang="cs-CZ" kern="100" dirty="0" err="1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Sev.en</a:t>
            </a:r>
            <a:r>
              <a:rPr lang="cs-CZ" kern="100" dirty="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– 	</a:t>
            </a:r>
            <a:r>
              <a:rPr lang="cs-CZ" kern="100">
                <a:solidFill>
                  <a:srgbClr val="010F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k </a:t>
            </a:r>
            <a:r>
              <a:rPr lang="cs-CZ" b="0" i="0" u="none" strike="noStrike" baseline="0">
                <a:solidFill>
                  <a:srgbClr val="010FFF"/>
                </a:solidFill>
                <a:latin typeface="Century Gothic" panose="020B0502020202020204" pitchFamily="34" charset="0"/>
              </a:rPr>
              <a:t>nalezení </a:t>
            </a:r>
            <a:r>
              <a:rPr lang="cs-CZ" b="0" i="0" u="none" strike="noStrike" baseline="0" dirty="0">
                <a:solidFill>
                  <a:srgbClr val="010FFF"/>
                </a:solidFill>
                <a:latin typeface="Century Gothic" panose="020B0502020202020204" pitchFamily="34" charset="0"/>
              </a:rPr>
              <a:t>optimálního řešení pro zachování těžebního velkostroje RK 5000</a:t>
            </a:r>
            <a:endParaRPr lang="cs-CZ" sz="2000" kern="100" dirty="0">
              <a:solidFill>
                <a:srgbClr val="010F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6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D446C3-A155-454F-4F7E-676047C018C4}"/>
              </a:ext>
            </a:extLst>
          </p:cNvPr>
          <p:cNvSpPr/>
          <p:nvPr/>
        </p:nvSpPr>
        <p:spPr>
          <a:xfrm>
            <a:off x="306033" y="2469244"/>
            <a:ext cx="115799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rozvoje infrastruktury cestovního ruchu v Ústeckém kraji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3. kolo výzvy – příjem žádostí </a:t>
            </a: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od 18. 12. 2023 do 19. 2.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Celková alokace 20 mil. Kč, výše dotace min 300 tis. Kč, max 2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stellplatzů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útulen a nocležen, parkovišť a sociálního zázemí a doprovodná infrastruktura podél páteřních cyklostezek a Hřebenovky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údržby běžkařských tratí 2023/2024 – 2,3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Administruje Destinační agentura Krušnohoří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 celkové dotace určeno pro oblast Krušných hor 2 mil. Kč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8D2A8C-9BD1-0B77-855E-20FEDE8FF15C}"/>
              </a:ext>
            </a:extLst>
          </p:cNvPr>
          <p:cNvSpPr/>
          <p:nvPr/>
        </p:nvSpPr>
        <p:spPr>
          <a:xfrm>
            <a:off x="472052" y="1741706"/>
            <a:ext cx="112478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agentura Krušnohoří, </a:t>
            </a:r>
            <a:r>
              <a:rPr lang="cs-CZ" sz="24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zakladatelem Karlovarský kraj, Ústecký kraj,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Montanregion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Krušné hory –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Erzgebirge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o.p.s.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od 1. 2. 2023 zahájena činnost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www.krusnehory.cz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Štěpán Javůrek, ředitel,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javurek@krusnehory.cz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+420 774 351 796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Jan Kerner, zástupce ředitele,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7"/>
              </a:rPr>
              <a:t>kerner@krusnehory.cz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8"/>
              </a:rPr>
              <a:t>+420 604 226 316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Aktuálně v realizaci: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shellterů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v Krušných horách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Hřebenovka – kompletní proznačení trasy v Krušných horách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3" descr="image003">
            <a:extLst>
              <a:ext uri="{FF2B5EF4-FFF2-40B4-BE49-F238E27FC236}">
                <a16:creationId xmlns:a16="http://schemas.microsoft.com/office/drawing/2014/main" id="{EC8C2DA2-CBC4-4BFB-8EFE-6A5EC4A3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73" y="938027"/>
            <a:ext cx="2387353" cy="245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4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ln w="25400"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5AF0F4-4E0B-02DB-F4A4-CFE6BB9FEAEA}"/>
              </a:ext>
            </a:extLst>
          </p:cNvPr>
          <p:cNvSpPr txBox="1"/>
          <p:nvPr/>
        </p:nvSpPr>
        <p:spPr>
          <a:xfrm>
            <a:off x="673443" y="2148418"/>
            <a:ext cx="1086201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Dotační programy pro rok 2024: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obnovy venkova ÚK 2024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Obchůdek 2021+, 3. výzva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komunitního života na venkově pro rok 2024</a:t>
            </a:r>
          </a:p>
          <a:p>
            <a:pPr lvl="0">
              <a:spcAft>
                <a:spcPts val="600"/>
              </a:spcAft>
            </a:pPr>
            <a:endParaRPr lang="cs-CZ" sz="24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Regionální studie pro ORP – HSOÚ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ORP Litvínov zpracováno 2022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ORP Most bude zpracováno 2024</a:t>
            </a:r>
          </a:p>
          <a:p>
            <a:pPr lvl="0">
              <a:spcAft>
                <a:spcPts val="600"/>
              </a:spcAft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Příprava kraje na programové období 2028+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Asociace krajů ČR projednala úvodní pozici krajů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157173-8CCA-5418-0AD7-9CFEEF287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722" y="1566857"/>
            <a:ext cx="4403354" cy="29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32171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  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5AF0F4-4E0B-02DB-F4A4-CFE6BB9FEAEA}"/>
              </a:ext>
            </a:extLst>
          </p:cNvPr>
          <p:cNvSpPr txBox="1"/>
          <p:nvPr/>
        </p:nvSpPr>
        <p:spPr>
          <a:xfrm>
            <a:off x="632254" y="2155611"/>
            <a:ext cx="11067962" cy="43372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cs-CZ" sz="24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Konektivita středních škol v Ústeckém kraji - 1. etapa</a:t>
            </a: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Cíl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zlepšení vzdělávací infrastruktury,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zásadní zkvalitnění vnitřní konektivity naplněním standardu pro konektivitu škol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zvýšení odolnosti škol vůči aktuálním negativní hrozbám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zefektivnění a zkvalitnění výuky, rozvoj inovativních metod a forem vzdělávání</a:t>
            </a:r>
            <a:r>
              <a:rPr lang="cs-CZ" sz="20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Předmět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: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pořízení serverů, diskových polí,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switchů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wifi přístupových bodů, firewallů, strukturované kabeláže, obslužného softwaru, instalační, konfigurační a projekční práce  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Podkrušnohorské gymnázium Most 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- celkové výdaje 24,4 mil Kč, dotace 90%</a:t>
            </a:r>
          </a:p>
          <a:p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Střední škola technická Most   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- celkové výdaje  30,8 mil Kč, dotace 90%</a:t>
            </a:r>
          </a:p>
        </p:txBody>
      </p:sp>
    </p:spTree>
    <p:extLst>
      <p:ext uri="{BB962C8B-B14F-4D97-AF65-F5344CB8AC3E}">
        <p14:creationId xmlns:p14="http://schemas.microsoft.com/office/powerpoint/2010/main" val="93759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podpory zdraví a rozvoje zdravotních služeb v Ústeckém kraji 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na období 2023 – 2033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nové dotační programy na podporu příchodu zdravotnických pracovníků (lékařů a sester)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cesta od střední školy až k poskytování zdravotních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Sesterská povolání – pro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sestry až 250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Lékaři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zubní lékaři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až 500 tis.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Akreditace (vzdělávací instituce)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sítě akreditovaných poskytovatelů ZS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získání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nebo obnova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akreditace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Specializační vzdělávání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vzdělávání budoucích praktických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náklady akreditovaného poskytovatele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ve výši 25 000 Kč na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každý kalendářní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měsíc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dostupnosti zdravotních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vzniku a zvýšení kapacity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primární péči</a:t>
            </a:r>
          </a:p>
        </p:txBody>
      </p:sp>
    </p:spTree>
    <p:extLst>
      <p:ext uri="{BB962C8B-B14F-4D97-AF65-F5344CB8AC3E}">
        <p14:creationId xmlns:p14="http://schemas.microsoft.com/office/powerpoint/2010/main" val="2822295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DOSTUPNOST PRIMÁRNÍ PÉČE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1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příchodu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(nový poskytovatel zdravotních služeb)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všeobecný praktický lékař, pediatr nebo praktický lékař pro děti a dorost, zubní lékař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1.300.000,- Kč při poskytování zdravotní služby na území obce do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1.000.000,- Kč při poskytování zdravotní služby na území obce nad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případě, že žadatel doloží získání motivačního benefitu ze strany obce může být dotace jednorázově navýšena až o 200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závazek poskytování péče 5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2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zvýšení/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posílení kapacity stávajícího poskytovatele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zdravotních služeb ve smyslu zvýšení kapacity registrovaných pacientů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300.000,- Kč ročně po dobu 3 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Okruh 3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rozšíření místní dostupnosti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ve smyslu rozšíření počtu míst poskytování zdravotních služeb stávajícího poskytovatele zdravotních služeb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200.000,- Kč ročně po dobu 3 let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8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92154" y="889843"/>
            <a:ext cx="112076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5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16. 1. 2024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hod.</a:t>
            </a:r>
          </a:p>
          <a:p>
            <a:pPr algn="ctr"/>
            <a:endParaRPr lang="cs-CZ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Zámek Valdštejnů Litvínov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Most 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každou nemocnici Krajské zdravotní máme vypracovaný generel rozvoje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generel Nemocnice Most určuje ve třech etapách cílový stav areálu a budoucí péče jako celku v roce 2047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prioritní je v následujících letech výstavba nového urgentního příjmu – zásadně urychluje a zkvalitňuje péči o pacienty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Most patří do sítě 120 urgentních příjmů v celé ČR dle vyhlášky ministerstva zdravotnictví – ta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prioritizuje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nemocnice dle jejich důležitosti z pohledu strategického rozvoje nemocniční péče v ČR (všechny nemocnice Krajské zdravotní mají své urgentní příjmy zařazené mezi prioritní)</a:t>
            </a:r>
          </a:p>
          <a:p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roce 2024 budou probíhat práce na projektové dokumentaci Nového pavilonu urgentního příjmu Nemocnice Most a již aktivně sháníme financování pro jeho výstavbu   </a:t>
            </a:r>
          </a:p>
          <a:p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   </a:t>
            </a: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" y="-316904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63040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56925" y="63040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 – Nemocnice Most  </a:t>
            </a:r>
          </a:p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1. Etapa rozvoje - Urgentní příjem 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3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D18B92-FC85-4E87-A6D3-D34FAE99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147" y="3429000"/>
            <a:ext cx="6825285" cy="31120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499C303-A434-4597-BA8A-5C14213A8DD4}"/>
              </a:ext>
            </a:extLst>
          </p:cNvPr>
          <p:cNvSpPr txBox="1"/>
          <p:nvPr/>
        </p:nvSpPr>
        <p:spPr>
          <a:xfrm>
            <a:off x="306183" y="2713285"/>
            <a:ext cx="3882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první etapy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rozvoje budou vybudovány nové trafostanice TS5 a TS6 a zejm.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pavilon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s: </a:t>
            </a:r>
          </a:p>
          <a:p>
            <a:pPr algn="just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Urgentním příjmem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6ti operačními sály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Centrální sterilizace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JIP + ARO</a:t>
            </a:r>
          </a:p>
          <a:p>
            <a:pPr algn="just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je dokončena studie a probíhá zpracování projektové dokumentace pro vydání stavebního povolení.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7AA9DDE-BBAF-4CC2-AB11-5A3BB662C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439" y="688867"/>
            <a:ext cx="4134788" cy="3112097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0707735F-A99E-4CC9-87DD-C2E6877F26A9}"/>
              </a:ext>
            </a:extLst>
          </p:cNvPr>
          <p:cNvSpPr/>
          <p:nvPr/>
        </p:nvSpPr>
        <p:spPr>
          <a:xfrm rot="2690803">
            <a:off x="6903932" y="4515729"/>
            <a:ext cx="1961525" cy="1494344"/>
          </a:xfrm>
          <a:prstGeom prst="ellipse">
            <a:avLst/>
          </a:prstGeom>
          <a:noFill/>
          <a:ln>
            <a:solidFill>
              <a:srgbClr val="000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3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 Podpora přípravy projektových záměrů v Ústeckém kraji 20</a:t>
            </a:r>
            <a:r>
              <a:rPr lang="cs-CZ" sz="1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24“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obcí do 3000 obyvatel na území Ústeckého kraje při přípravě odborné dokumentace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- únor 2024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min. výše dotace 50 000 Kč; max. výše dotace 200 000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celková alokace 5 200 000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b="1" u="none" strike="noStrike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Dotaci lze použít za účelem zpracování:</a:t>
            </a:r>
            <a:endParaRPr lang="cs-CZ" sz="1600" b="1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Energetického auditu,</a:t>
            </a:r>
            <a:endParaRPr lang="cs-CZ" sz="1600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Projektové dokumentace,</a:t>
            </a:r>
            <a:endParaRPr lang="cs-CZ" sz="1600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Hydrogeologického průzkumu (posudek),</a:t>
            </a:r>
            <a:endParaRPr lang="cs-CZ" sz="1600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Geologický průzkum,</a:t>
            </a:r>
            <a:endParaRPr lang="cs-CZ" sz="1600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Odborné studie (např. územní, technické, regulační),</a:t>
            </a:r>
            <a:endParaRPr lang="cs-CZ" sz="1600" dirty="0">
              <a:solidFill>
                <a:srgbClr val="000D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D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Zpracování projektové žádosti o finanční podporu do národních a evropských dotačních programů</a:t>
            </a:r>
            <a:r>
              <a:rPr lang="cs-CZ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3"/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9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172887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 rámci </a:t>
            </a:r>
            <a:r>
              <a:rPr lang="cs-CZ" sz="16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Operačního programu Spravedlivá transformace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budou prostřednictvím kraje poskytovány vouchery na „</a:t>
            </a:r>
            <a:r>
              <a:rPr lang="cs-CZ" sz="16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Zastřešující projekty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“ </a:t>
            </a:r>
          </a:p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1. „Příprava projektů pro veřejný sektor“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Oprávněný žadatel: obec, dobrovolný svazek obcí, příspěvkové organizace zřízené ÚSC, obchodní společnost ve 100% vlastnictví ÚSC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Alokace: 100 000 mil. Kč;  výše dotace 100 000 Kč - 5 mil. Kč; míra podpory max. 75%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Zahájení příjmu žádostí: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 červen 2024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Podporované typy projektů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studií proveditelnosti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projektové dokumentace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Lze použít např. na témata: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úspory a OZE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Oběhové hospodářství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 mobilita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Řemeslné inkubátory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endParaRPr lang="cs-CZ" sz="1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28650" lvl="1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9215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4007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2. „Vouchery pro podnikatele“ 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3 dotační programy: </a:t>
            </a:r>
          </a:p>
          <a:p>
            <a:pPr marL="450850" lvl="0" indent="-952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Voucher pro rozvoj podnikání (celková alokace: 100 186 915,- Kč)</a:t>
            </a:r>
          </a:p>
          <a:p>
            <a:pPr marL="801688" lvl="0" indent="-43656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Digitální voucher (celková alokace: 20 000 000,- Kč )</a:t>
            </a:r>
          </a:p>
          <a:p>
            <a:pPr marL="801688" lvl="0" indent="-436563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voucher (celková alokace: 20 000 000,- Kč)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Oprávněný žadatel: mikropodniky včetně OSVČ, malé a střední podniky, fyzické osoby nepodnikající (pouze Voucher pro rozvoj podnikání)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15. 1. – 30. 9.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Výše dotace 50 000 Kč  – fyzická osoba nepodnikající, 1 mil. Kč – Inovační voucher, 500 000 Kč – ostatní, míra podpory max. 80%, režim de minimis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Podporované aktivity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Zahájení podnikání, zahájení výroby nového produktu/poskytování nové služby, rozšíření stávající výroby/služeb, zvýšení efektivnosti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procesu digitální transformace podniku nebo zvýšení úrovně digitální zralosti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Vývoj a tvorba nových produktů/služeb, jejich otestování, zvýšení funkčnosti produktů/služeb, tvorba nových pracovních míst v oblasti inovací 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endParaRPr lang="cs-CZ" sz="11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304938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8663" y="826790"/>
            <a:ext cx="1101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 výzev OPST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663" y="1536954"/>
            <a:ext cx="1137073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20. VÝZVA – ŘEMESLNÉ INKUBÁTORY V ÚK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29.11.2023 - 31.12.2024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563C1"/>
                </a:solidFill>
                <a:latin typeface="Century Gothic" panose="020B0502020202020204" pitchFamily="34" charset="0"/>
                <a:hlinkClick r:id="rId3"/>
              </a:rPr>
              <a:t>https://opst.cz/dotace/</a:t>
            </a:r>
            <a:r>
              <a:rPr lang="cs-CZ">
                <a:solidFill>
                  <a:srgbClr val="0563C1"/>
                </a:solidFill>
                <a:latin typeface="Century Gothic" panose="020B0502020202020204" pitchFamily="34" charset="0"/>
                <a:hlinkClick r:id="rId3"/>
              </a:rPr>
              <a:t>20-vyzva/</a:t>
            </a:r>
            <a:r>
              <a:rPr lang="cs-CZ">
                <a:solidFill>
                  <a:srgbClr val="0563C1"/>
                </a:solidFill>
                <a:latin typeface="Century Gothic" panose="020B0502020202020204" pitchFamily="34" charset="0"/>
              </a:rPr>
              <a:t> </a:t>
            </a:r>
            <a:endParaRPr lang="cs-CZ" dirty="0">
              <a:solidFill>
                <a:srgbClr val="0563C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23. VÝZVA – KONCEPCE A PŘÍPRAVA PROJEKTŮ 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31.05.2023 - 30.06.2024 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https://opst.cz/dotace/23-vyzva/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 lvl="0"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26. VÝZVA – PŘÍRODA A KRAJINA V ÚSTECKÉM KRAJI	</a:t>
            </a:r>
          </a:p>
          <a:p>
            <a:pPr lvl="0"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16.06.2023 - 30.06.2024 </a:t>
            </a:r>
          </a:p>
          <a:p>
            <a:pPr lvl="0"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https://opst.cz/dotace/26-vyzva/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29. VÝZVA – INFRASTRUKTURA V ÚSTECKÉM KRAJI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27.06.2023 - 30.06.2025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https://opst.cz/dotace/29-vyzva/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9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40. VÝZVA – VEŘEJNÉ SLUŽBY, KULTURA, SPORT, REKREACE – ÚSTECKÝ KRAJ	</a:t>
            </a:r>
          </a:p>
          <a:p>
            <a:pPr>
              <a:tabLst>
                <a:tab pos="2151063" algn="l"/>
                <a:tab pos="6819900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žádostí: </a:t>
            </a: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</a:rPr>
              <a:t>11.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10.2023 - 31.12.2024 </a:t>
            </a:r>
          </a:p>
          <a:p>
            <a:pPr>
              <a:tabLst>
                <a:tab pos="2151063" algn="l"/>
                <a:tab pos="7000875" algn="l"/>
              </a:tabLst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o výzvě: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  <a:hlinkClick r:id="rId7"/>
              </a:rPr>
              <a:t>https://opst.cz/dotace/40-vyzva/</a:t>
            </a:r>
            <a:r>
              <a:rPr lang="cs-CZ" sz="1900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endParaRPr lang="cs-CZ" sz="19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821110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941189"/>
            <a:ext cx="1086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Strategický projekt – schváleno financování Z Operačního programu Spravedlivá transformace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viz samostatná prezentace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pic>
        <p:nvPicPr>
          <p:cNvPr id="3" name="Picture 2" descr="Architektonickou soutěž vyhrál ateliér mh architects z Prahy">
            <a:extLst>
              <a:ext uri="{FF2B5EF4-FFF2-40B4-BE49-F238E27FC236}">
                <a16:creationId xmlns:a16="http://schemas.microsoft.com/office/drawing/2014/main" id="{C4DF8EE9-712A-410A-92FA-8A76327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11" y="3943494"/>
            <a:ext cx="4953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89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Ekonomická oblast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408751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84849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majetku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B96740-E412-34DD-5CC3-1C07863224A2}"/>
              </a:ext>
            </a:extLst>
          </p:cNvPr>
          <p:cNvSpPr txBox="1"/>
          <p:nvPr/>
        </p:nvSpPr>
        <p:spPr>
          <a:xfrm>
            <a:off x="673443" y="2193267"/>
            <a:ext cx="108620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Parkoviště u ZŠ a SŠ, Most, Jana Palacha 1534, příspěvková organizace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Domovy sociálních služeb Litvínov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Záměr zachování těžebního velkostroje RK 5000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48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Spolufinancování přeložky VN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73606" y="666974"/>
            <a:ext cx="7755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Parkoviště u ZŠ a SŠ, Most, Jana Palacha 1534, příspěvková organizace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8519" y="2418972"/>
            <a:ext cx="4357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Spolufinancování přeložky VN </a:t>
            </a:r>
            <a:r>
              <a:rPr lang="cs-CZ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rámci investiční akce statutárního města Most „Parkování v ul. Jana Palacha, Most“,</a:t>
            </a:r>
          </a:p>
          <a:p>
            <a:pPr algn="ctr"/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částce </a:t>
            </a:r>
            <a:r>
              <a:rPr lang="cs-CZ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0,25 mil. Kč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F9C21F-E59B-8DD7-2D3C-8EDC932B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230" y="2055815"/>
            <a:ext cx="7162505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426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DCUK,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0836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Domovy sociálních služeb Litvínov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08670" y="698329"/>
            <a:ext cx="857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Domovy sociálních služeb Litvínov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6B9D2C-9337-A22B-2191-CA0000E75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85" y="1498267"/>
            <a:ext cx="5189577" cy="36366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B432D28-2399-7CB4-8D7C-7E00D5B5F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63" y="1554753"/>
            <a:ext cx="5139563" cy="355035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8EC212D6-D4BF-E967-5D22-D08664347A38}"/>
              </a:ext>
            </a:extLst>
          </p:cNvPr>
          <p:cNvSpPr/>
          <p:nvPr/>
        </p:nvSpPr>
        <p:spPr>
          <a:xfrm>
            <a:off x="2640627" y="5381827"/>
            <a:ext cx="6910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Realizace nákupu pozemků o celkové výměře 3509 m</a:t>
            </a:r>
            <a:r>
              <a:rPr lang="cs-CZ" sz="1600" b="1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rozšíření volnočasového prostoru a parkoviště u příspěvkové organizace Domovy sociálních služeb Litvínov v částce 2,9 mil. Kč</a:t>
            </a:r>
            <a:endParaRPr lang="cs-CZ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6622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Těžební velkostroj RK 5000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626767" y="657012"/>
            <a:ext cx="893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10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Záměr zachování těžebního velkostroje RK 5000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5809044-61BA-06A8-11B8-43259B2BD974}"/>
              </a:ext>
            </a:extLst>
          </p:cNvPr>
          <p:cNvSpPr/>
          <p:nvPr/>
        </p:nvSpPr>
        <p:spPr>
          <a:xfrm>
            <a:off x="5099609" y="2064751"/>
            <a:ext cx="6646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Ústecký kraj zahájil jednání o zachování těžebního</a:t>
            </a:r>
          </a:p>
          <a:p>
            <a:pPr algn="ctr"/>
            <a:r>
              <a:rPr lang="cs-CZ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velkostroje RK 5000 v lomu ČSA na Mostecku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C5E57CB-47B1-477B-7FC7-F719558AF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031" y="3735131"/>
            <a:ext cx="6597773" cy="29319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6EB0E22-3702-E372-C285-4BCDF61EC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96270"/>
            <a:ext cx="4653352" cy="31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0863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ZŠ profesora Z. Matějčka, Most - Snížení energetické náročnosti budovy školy – 40 000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SOŠ Litvínov – Hamr, přístavba patra – 78 650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Oblastní muzeum a galerie v Mostě - Generální rekonstrukce bývalé tělocvičny (velký výstavní sál) – 35 000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DSS Meziboří, p. o. Rekonstrukce, Domova pro seniory v ul. Javorová čp. 102 – 109 842 tis. Kč</a:t>
            </a:r>
          </a:p>
          <a:p>
            <a:pPr marL="18000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realizace: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ZŠ a SŠ, Most, Jana Palacha 1534 -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elektroinstalace v areálu – 39 700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VOŠ ekonomická, sociální a zdravotnická, OA Střední pedagogická škola a SZŠ, Most - přístavba víceúčelového sálu (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Zd.Fibicha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20) – 22 700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DSS Litvínov - klimatizace pokojů a chodeb – 15 300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3158363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dokončené v roce 2023: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VOŠ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ekononická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sociální a zdravotnická, OA Střední pedagogická škola a SZŠ, Most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elektroinstalace na budově SZŠ - 30 353 tis. Kč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pic>
        <p:nvPicPr>
          <p:cNvPr id="8" name="Obrázek 7" descr="Obsah obrázku interiér, nábytek, zeď, stůl&#10;&#10;Popis byl vytvořen automaticky">
            <a:extLst>
              <a:ext uri="{FF2B5EF4-FFF2-40B4-BE49-F238E27FC236}">
                <a16:creationId xmlns:a16="http://schemas.microsoft.com/office/drawing/2014/main" id="{0A33A213-9739-C973-B233-45043BF29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50" y="2896158"/>
            <a:ext cx="4572000" cy="3429000"/>
          </a:xfrm>
          <a:prstGeom prst="rect">
            <a:avLst/>
          </a:prstGeom>
        </p:spPr>
      </p:pic>
      <p:pic>
        <p:nvPicPr>
          <p:cNvPr id="12" name="Obrázek 11" descr="Obsah obrázku interiér, zeď, Podlahová krytina, dveře&#10;&#10;Popis byl vytvořen automaticky">
            <a:extLst>
              <a:ext uri="{FF2B5EF4-FFF2-40B4-BE49-F238E27FC236}">
                <a16:creationId xmlns:a16="http://schemas.microsoft.com/office/drawing/2014/main" id="{D960D8C7-6A2B-059D-D955-ACE6DA7CD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05" y="289615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8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99070" y="1590815"/>
            <a:ext cx="10486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mostu 2541-15  Nová Ves v Horách - 15 092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                                před realizací                                                               po realizaci</a:t>
            </a:r>
            <a:endParaRPr lang="cs-CZ" sz="2000" i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                   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pic>
        <p:nvPicPr>
          <p:cNvPr id="6" name="Obrázek 5" descr="Obsah obrázku venku, území, schody, strom&#10;&#10;Popis byl vytvořen automaticky">
            <a:extLst>
              <a:ext uri="{FF2B5EF4-FFF2-40B4-BE49-F238E27FC236}">
                <a16:creationId xmlns:a16="http://schemas.microsoft.com/office/drawing/2014/main" id="{F2CFB8A6-EB06-71A7-3A21-34897D18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11" y="2610184"/>
            <a:ext cx="4639219" cy="34614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764206-EDE8-E4AF-31AB-E61F95706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2534402"/>
            <a:ext cx="3656470" cy="2742352"/>
          </a:xfrm>
          <a:prstGeom prst="rect">
            <a:avLst/>
          </a:prstGeom>
        </p:spPr>
      </p:pic>
      <p:pic>
        <p:nvPicPr>
          <p:cNvPr id="12" name="Obrázek 11" descr="Obsah obrázku jeskyně, budova, rostlina, strom&#10;&#10;Popis byl vytvořen automaticky">
            <a:extLst>
              <a:ext uri="{FF2B5EF4-FFF2-40B4-BE49-F238E27FC236}">
                <a16:creationId xmlns:a16="http://schemas.microsoft.com/office/drawing/2014/main" id="{C879911B-FC24-B84D-1528-FB02B3921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14" y="3582966"/>
            <a:ext cx="3871762" cy="29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11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18680" cy="259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3600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Domovy sociálních služeb Háj a Nová Ves, p. o. - Domov pro osoby se zdravotním postižením Háj u Duchcova –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kotelny  – 2 698 tis. Kč</a:t>
            </a:r>
          </a:p>
          <a:p>
            <a:pPr marL="540000" indent="-3600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DSS Litvínov -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prostor spojených s transformací a humanizací – 20 243 tis. Kč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pic>
        <p:nvPicPr>
          <p:cNvPr id="6" name="Obrázek 5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74A07ECA-B604-F64C-7E09-92BB9E30B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7" y="3200526"/>
            <a:ext cx="3484062" cy="2613046"/>
          </a:xfrm>
          <a:prstGeom prst="rect">
            <a:avLst/>
          </a:prstGeom>
        </p:spPr>
      </p:pic>
      <p:pic>
        <p:nvPicPr>
          <p:cNvPr id="11" name="Obrázek 10" descr="Obsah obrázku interiér, budova, podlaha, zeď&#10;&#10;Popis byl vytvořen automaticky">
            <a:extLst>
              <a:ext uri="{FF2B5EF4-FFF2-40B4-BE49-F238E27FC236}">
                <a16:creationId xmlns:a16="http://schemas.microsoft.com/office/drawing/2014/main" id="{499E1E33-3820-2D9A-DCB5-4AF96CFFE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12" y="3200526"/>
            <a:ext cx="3484062" cy="2613047"/>
          </a:xfrm>
          <a:prstGeom prst="rect">
            <a:avLst/>
          </a:prstGeom>
        </p:spPr>
      </p:pic>
      <p:pic>
        <p:nvPicPr>
          <p:cNvPr id="13" name="Obrázek 12" descr="Obsah obrázku interiér, zeď, Vodovodní instalace, Koupelnové doplňky&#10;&#10;Popis byl vytvořen automaticky">
            <a:extLst>
              <a:ext uri="{FF2B5EF4-FFF2-40B4-BE49-F238E27FC236}">
                <a16:creationId xmlns:a16="http://schemas.microsoft.com/office/drawing/2014/main" id="{D523F465-406A-C742-1710-F10E4556C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17" y="3234890"/>
            <a:ext cx="3484063" cy="26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9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802433"/>
            <a:ext cx="108620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Duševní zdraví dětí v Ústeckém kraji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33 % Dětí vykazuje symptomy úzkosti,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11,5 %  těžké deprese,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34 % sebepoškozování dívek v posledním roce. 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Prevence rizikového chování (příjem žádostí do 16.1.)</a:t>
            </a:r>
          </a:p>
          <a:p>
            <a:r>
              <a:rPr lang="cs-CZ" sz="1600" dirty="0">
                <a:hlinkClick r:id="rId4"/>
              </a:rPr>
              <a:t>Prevence rizikového chování 2024: Programové dotace – Regionální podpůrný fond Ústeckého kraje: Ústecký kraj (kr-ustecky.cz)</a:t>
            </a:r>
            <a:endParaRPr lang="cs-CZ" sz="1600" dirty="0"/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Mgr. Dita Henzlová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Odbor školství mládeže a tělovýchovy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krajská školská koordinátorka prevence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Tel.:  +420 475 657 299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e-mail: </a:t>
            </a:r>
            <a:r>
              <a:rPr lang="cs-CZ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5"/>
              </a:rPr>
              <a:t>henzlova.d@kr-ustecky.cz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816153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866095"/>
            <a:ext cx="10862016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Novela </a:t>
            </a:r>
            <a:r>
              <a:rPr lang="pl-PL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§ 123 odst. 4 zákona č. 561/2004 Sb.</a:t>
            </a:r>
          </a:p>
          <a:p>
            <a:pPr marL="342900" indent="-342900" algn="l">
              <a:buFont typeface="Wingdings" panose="05000000000000000000" pitchFamily="2" charset="2"/>
              <a:buChar char="è"/>
            </a:pPr>
            <a:r>
              <a:rPr lang="pl-PL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Stanovení úplaty zřizovatelem! Do 30. 6.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předškolní vzdělávání v mateřské škole a</a:t>
            </a:r>
            <a:endParaRPr lang="cs-CZ" sz="1800" b="0" i="0" u="none" strike="noStrike" baseline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zájmové vzdělávání ve školních družinách a školních klubech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Přijímačky na střední školy v roce 2024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just">
              <a:spcBef>
                <a:spcPts val="975"/>
              </a:spcBef>
              <a:spcAft>
                <a:spcPts val="450"/>
              </a:spcAft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Jsou na výběr tři různé způsoby, jak podat přihlášku na střední školy. 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Elektronicky (s ověřenou elektronickou identitou NIA – nejčastěji Mobilní klíč eGovernmentu a Bankovní identita, případně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mojeID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nebo další způsoby dle NIA).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Podáním výpisu vytištěného z online systému.</a:t>
            </a:r>
          </a:p>
          <a:p>
            <a:pPr marL="285750" lvl="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Podáním vyplněného tiskopisu s přílohami.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Termín podání 1. – 20. 2. 2024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Obory vzdělání jsou řazeny dle </a:t>
            </a:r>
            <a:r>
              <a:rPr lang="cs-CZ" b="1" u="sng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preference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 Změna oboru vzdělání ani změna pořadí není možná po uplynutí termínu pro podání přihlášek.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3523088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125598"/>
            <a:ext cx="108620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Střední článek podpory – projekt MŠMT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zřizovatelům v oblastech:</a:t>
            </a:r>
          </a:p>
          <a:p>
            <a:pPr marL="285750" indent="-2857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rozpočet školy a financování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odměňování ředitelů a hodnocení škol, </a:t>
            </a:r>
            <a:r>
              <a:rPr lang="cs-CZ" u="sng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konkurzy na ředitele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školské obvody, spádovost, kapacity škol a školských zařízení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spolupráce s obcemi, svazkové školy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zápisy, přijímání dětí a žáků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školní stravování, stravování zaměstnanců škol a školských zařízení</a:t>
            </a:r>
          </a:p>
          <a:p>
            <a:pPr algn="l"/>
            <a:endParaRPr lang="cs-CZ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Mgr. Pavla Pospíšilová</a:t>
            </a:r>
            <a:endParaRPr lang="cs-CZ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krajský koordinátor Ústeckého kraje </a:t>
            </a:r>
            <a:endParaRPr lang="cs-CZ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  <a:r>
              <a:rPr lang="cs-CZ" sz="1800" dirty="0">
                <a:solidFill>
                  <a:srgbClr val="428D9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e-mail: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4"/>
              </a:rPr>
              <a:t>pavla.pospisilova@msmt.cz</a:t>
            </a:r>
            <a:endParaRPr lang="cs-CZ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Sport (11,5 mil.)</a:t>
            </a:r>
          </a:p>
          <a:p>
            <a:pPr marL="285750" indent="-285750" fontAlgn="base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Volný čas (4 mil.)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528009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3303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2273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  Den s Ústeckým krajem – okres Most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2273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endParaRPr lang="cs-CZ" sz="16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l="22500" t="23166" r="32770" b="18988"/>
          <a:stretch/>
        </p:blipFill>
        <p:spPr>
          <a:xfrm>
            <a:off x="785649" y="1236815"/>
            <a:ext cx="2410632" cy="15303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756635" y="3520536"/>
            <a:ext cx="6136849" cy="2277547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opravy živičných povrchů v okrese Most v r. 2024</a:t>
            </a:r>
          </a:p>
          <a:p>
            <a:endParaRPr lang="cs-CZ" sz="14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III/0133       Hamr – průtah</a:t>
            </a:r>
          </a:p>
          <a:p>
            <a:pPr lvl="0"/>
            <a:endParaRPr lang="cs-CZ" sz="14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III/2552       České Zlatníky</a:t>
            </a: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4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stavební opravy v okrese Most v r. 2024</a:t>
            </a:r>
          </a:p>
          <a:p>
            <a:pPr lvl="0"/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silnice č. III/2543 Janov  - sanace svahu</a:t>
            </a:r>
          </a:p>
          <a:p>
            <a:endParaRPr lang="cs-CZ" sz="1100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58C8785-5FF6-4F17-92CA-8CFD3BDFC1A3}"/>
              </a:ext>
            </a:extLst>
          </p:cNvPr>
          <p:cNvGraphicFramePr>
            <a:graphicFrameLocks/>
          </p:cNvGraphicFramePr>
          <p:nvPr/>
        </p:nvGraphicFramePr>
        <p:xfrm>
          <a:off x="86582" y="3315698"/>
          <a:ext cx="5371538" cy="31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E56A488C-5F1C-A31A-C3B8-3F0DE029FFF5}"/>
              </a:ext>
            </a:extLst>
          </p:cNvPr>
          <p:cNvSpPr/>
          <p:nvPr/>
        </p:nvSpPr>
        <p:spPr>
          <a:xfrm>
            <a:off x="1545995" y="3648173"/>
            <a:ext cx="537329" cy="2757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41B07-7874-CAE8-6934-F6026F904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3" y="781825"/>
            <a:ext cx="2899426" cy="25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legislativně-právní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6393" y="1820254"/>
            <a:ext cx="1062740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Zákon č. 418/2023 Sb. – „novela zákona o ÚSC“ (účinná od 1. 1. 2024)</a:t>
            </a:r>
          </a:p>
          <a:p>
            <a:r>
              <a:rPr lang="cs-CZ" sz="20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Hlavní úpravy v zákoně č. 128/2000 Sb., o obcích (obecní zřízení) - dále jen „zákon“</a:t>
            </a:r>
            <a:r>
              <a:rPr lang="cs-CZ" sz="20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cs-CZ" sz="1400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Společenství obcí (§53a – 53f zákona)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další možná platforma spolupráce obcí;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Stanovení opatření k zajištění výkonu přenesené působnosti (§65, 65a a 66b zákona)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opatření pro případy, kdy orgány obcí nevykonávají přenesenou působnost dostatečně;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Nový způsob stanovení odměny členů zastupitelstva (§73 a násl. zákona)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- součin základny a koeficientu (základna dle sdělení MV, koeficient dle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příl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zákona) – vazba na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prům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mzdu;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Úprava finančních limitů pro rozhodování zastupitelstva (§85 zákona)</a:t>
            </a:r>
          </a:p>
          <a:p>
            <a:pPr marL="612000" indent="-285750">
              <a:buFont typeface="Century Gothic" panose="020B0502020202020204" pitchFamily="34" charset="0"/>
              <a:buChar char="−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dary, vzdání se práva, zastavení movitých věcí, postoupení pohledávek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100.000,- Kč</a:t>
            </a:r>
          </a:p>
          <a:p>
            <a:pPr marL="612000" indent="-285750">
              <a:buFont typeface="Century Gothic" panose="020B0502020202020204" pitchFamily="34" charset="0"/>
              <a:buChar char="−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dotace a NFV, nejedná-li se o NFV p. o. obce či v době trvání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kriz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. stavu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250.000,- Kč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;</a:t>
            </a:r>
          </a:p>
          <a:p>
            <a:pPr marL="284400" indent="-3240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Možnost distanční účasti zastupitelů a veřejnosti na jednání zastupitelstva (§92a zákona)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musí to předem stanovit jednací řád;</a:t>
            </a:r>
          </a:p>
          <a:p>
            <a:pPr marL="284400" indent="-3240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Pravomoc starosty přijmout rozhodnutí v záležitosti tzv. zbytkové pravomoci rady obce (103a zákona)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musí to být nezbytné k operativnímu řešení určité mimořádné situace.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1654424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971115"/>
            <a:ext cx="10950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dopravy a sil. hospodářství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632166"/>
            <a:ext cx="87612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DÚKmobil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blíže lidem: prezentace ve školách, na náměstích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Zintenzivnění propagace Mobilní aplikace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nákupu jízdenek přes celostátní systém 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Platby platební kartou ve všech zelených autobusech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objednávkového systému spojů „na telefon“ (bez nutnosti volat)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Vylepšování systému informování o výlukách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Mostecko: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Od 12/23 nové odpolední spoje na linkách Most - Žatec a Most - Chomutov, zlepšení spojení pro školáky Obrnice - Most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V průběhu letošního roku – nové řešení obsluhy Korozluk a Meziboří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" y="4714336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035380"/>
            <a:ext cx="709999" cy="709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2" y="3317901"/>
            <a:ext cx="757592" cy="682304"/>
          </a:xfrm>
          <a:prstGeom prst="ellipse">
            <a:avLst/>
          </a:prstGeom>
        </p:spPr>
      </p:pic>
      <p:pic>
        <p:nvPicPr>
          <p:cNvPr id="8" name="Obrázek 7" descr="Obsah obrázku text, snímek obrazovky, design, Grafika&#10;&#10;Popis byl vytvořen automaticky">
            <a:extLst>
              <a:ext uri="{FF2B5EF4-FFF2-40B4-BE49-F238E27FC236}">
                <a16:creationId xmlns:a16="http://schemas.microsoft.com/office/drawing/2014/main" id="{06F9A689-09DC-F853-A535-BC07BE5D2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1680341"/>
            <a:ext cx="2100076" cy="1338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752A44-0812-C31D-98B1-1551A35CF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50" y="3191200"/>
            <a:ext cx="1668574" cy="29663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878E02-9C80-895F-4FFC-8D9F8F3A7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96" y="3974327"/>
            <a:ext cx="1540960" cy="27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9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Elektricky modrá&#10;&#10;Popis byl vytvořen automaticky">
            <a:extLst>
              <a:ext uri="{FF2B5EF4-FFF2-40B4-BE49-F238E27FC236}">
                <a16:creationId xmlns:a16="http://schemas.microsoft.com/office/drawing/2014/main" id="{1B9C5C26-DA09-8BA4-B398-68E609C3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863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351" y="639935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územního plánování a stavebního řádu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6D5D8-DCBD-3F20-526C-66650CF9C27E}"/>
              </a:ext>
            </a:extLst>
          </p:cNvPr>
          <p:cNvSpPr txBox="1">
            <a:spLocks/>
          </p:cNvSpPr>
          <p:nvPr/>
        </p:nvSpPr>
        <p:spPr>
          <a:xfrm>
            <a:off x="615351" y="1891717"/>
            <a:ext cx="10515600" cy="4966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4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16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Novela liniového zákona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cs-CZ" sz="800" b="1" u="sng" dirty="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b="1" u="sng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č. 465/2023 Sb.  ze dne 29.11.2023</a:t>
            </a: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kterým se mění zákon č. 416/2009 Sb., o urychlení výstavby dopravní, vodní a energetické infrastruktury a infrastruktury elektronických komunikací (liniový zákon), ve znění pozdějších předpisů, a další související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Účinnost  od  1. 1. 2024  (se třemi uvedenými výjimkami – v zákoně specifikované části nabývají účinnosti 31.12.2023, 1.7.2024, 1.1.2027)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Název novelizovaného liniového zákona: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b="1" u="sng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urychlení výstavby strategicky významné infrastruktury</a:t>
            </a:r>
            <a:endParaRPr lang="cs-CZ" sz="8000" dirty="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Znění části první: postupy pro urychlení přípravy a povolování vybraných staveb </a:t>
            </a:r>
            <a:b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 dirty="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následného soudního přezkumu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80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5351" y="639935"/>
            <a:ext cx="10944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územního plánování a stavebního řádu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6D5D8-DCBD-3F20-526C-66650CF9C27E}"/>
              </a:ext>
            </a:extLst>
          </p:cNvPr>
          <p:cNvSpPr txBox="1">
            <a:spLocks/>
          </p:cNvSpPr>
          <p:nvPr/>
        </p:nvSpPr>
        <p:spPr>
          <a:xfrm>
            <a:off x="615351" y="1891717"/>
            <a:ext cx="10515600" cy="496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4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5BFA4EB-FBC0-C2B0-7F7B-13EC8C8FD52D}"/>
              </a:ext>
            </a:extLst>
          </p:cNvPr>
          <p:cNvSpPr txBox="1">
            <a:spLocks/>
          </p:cNvSpPr>
          <p:nvPr/>
        </p:nvSpPr>
        <p:spPr>
          <a:xfrm>
            <a:off x="699241" y="2055815"/>
            <a:ext cx="10515600" cy="4869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zákon zapracovává příslušné předpisy Evropské unie a upravuje postupy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přípravě a povolování staveb dopravní, vodní, energetické a </a:t>
            </a:r>
            <a:r>
              <a:rPr lang="cs-CZ" sz="8000">
                <a:solidFill>
                  <a:srgbClr val="010FFF"/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těžební infrastruktury, infrastruktury pro ukládání oxidu uhličitého, </a:t>
            </a: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infrastruktury elektronických komunikací a </a:t>
            </a:r>
            <a:r>
              <a:rPr lang="cs-CZ" sz="8000">
                <a:solidFill>
                  <a:srgbClr val="010FFF"/>
                </a:solidFill>
                <a:highlight>
                  <a:srgbClr val="FF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strategických investičních staveb</a:t>
            </a: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při získávání práv k pozemkům a stavbám potřebných pro uskutečnění uvedených staveb a uvádění těchto staveb do užívání s cílem urychlit jejich majetkoprávní přípravu, povolování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následný soudní přezkum správních rozhodnutí v souvislosti s těmito stavbami. Tento zákon dále upravuje v návaznosti na přímo použitelný předpis Evropské unie výkon státní správy a postup při povolování projektů společného zájmu.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 1.7.2024  nabývá účinnost ta část liniového zákona, která nově zavádí </a:t>
            </a:r>
            <a:b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8000" b="1" u="sng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dílčí územní rozvojový plán.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 možné pořídit ho pro </a:t>
            </a:r>
            <a:r>
              <a:rPr lang="cs-CZ" sz="8000" u="sng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vybraný záměr dopravní infrastruktury celostátního nebo mezinárodního významu nebo přesahující svým významem území jednoho kraje.</a:t>
            </a:r>
            <a:endParaRPr lang="cs-CZ" sz="800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cs-CZ" sz="800">
              <a:solidFill>
                <a:srgbClr val="010FF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8000">
                <a:solidFill>
                  <a:srgbClr val="010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Pořizovatelem bude Ministerstvo dopravy.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733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centrum Ústeckého kraje, z. s.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131711"/>
            <a:ext cx="108620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firmy: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a služby pro inovativní firmy (inkubační programy, program </a:t>
            </a:r>
            <a:r>
              <a:rPr lang="cs-CZ" sz="20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Platinn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, Inovační vouchery ÚK).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v oblasti zavádění inovací, financování projektů, komercializace výsledků a další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města: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Monitoring dotačních výzev (zahraničních i tuzemských)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Developing</a:t>
            </a: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projektů (např. komunikace se zahraničním konsorciem, zakládání vhodných partnerských konsorcií, „spojka“ mezi obcemi/městy a institucemi vyhlašující výzvy)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Propojování s relevantními subjekty na základě potřeb měst a obcí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2977230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Zástupný symbol pro obsah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TextovéPole 4"/>
          <p:cNvSpPr/>
          <p:nvPr/>
        </p:nvSpPr>
        <p:spPr>
          <a:xfrm>
            <a:off x="63216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200" b="0" strike="noStrike" spc="-1">
                <a:solidFill>
                  <a:srgbClr val="010FFF"/>
                </a:solidFill>
                <a:latin typeface="Century Gothic"/>
              </a:rPr>
              <a:t>Den s Ústeckým krajem – okres Most</a:t>
            </a:r>
            <a:endParaRPr lang="cs-CZ" sz="1200" b="0" strike="noStrike" spc="-1">
              <a:latin typeface="Arial"/>
            </a:endParaRPr>
          </a:p>
        </p:txBody>
      </p:sp>
      <p:sp>
        <p:nvSpPr>
          <p:cNvPr id="96" name="TextovéPole 6"/>
          <p:cNvSpPr/>
          <p:nvPr/>
        </p:nvSpPr>
        <p:spPr>
          <a:xfrm>
            <a:off x="632160" y="1002240"/>
            <a:ext cx="109440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10FFF"/>
                </a:solidFill>
                <a:latin typeface="Century Gothic"/>
              </a:rPr>
              <a:t>Datové centrum Ústeckého kraje, p. o.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97" name="TextovéPole 8"/>
          <p:cNvSpPr/>
          <p:nvPr/>
        </p:nvSpPr>
        <p:spPr>
          <a:xfrm>
            <a:off x="590760" y="2151302"/>
            <a:ext cx="10861560" cy="2716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Krajská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IoT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síť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LoRaWAN</a:t>
            </a:r>
            <a:endParaRPr lang="cs-CZ" sz="3000" b="1" spc="-1" dirty="0">
              <a:solidFill>
                <a:srgbClr val="010FFF"/>
              </a:solidFill>
              <a:latin typeface="Century Gothic"/>
            </a:endParaRP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Přístup do CMS prostřednictvím Krajské zdravotní, a.s.</a:t>
            </a: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QRide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– zapojení dopravců na území kraje </a:t>
            </a:r>
          </a:p>
        </p:txBody>
      </p:sp>
      <p:sp>
        <p:nvSpPr>
          <p:cNvPr id="98" name="TextovéPole 9"/>
          <p:cNvSpPr/>
          <p:nvPr/>
        </p:nvSpPr>
        <p:spPr>
          <a:xfrm>
            <a:off x="709488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cs-CZ" sz="1200" b="0" strike="noStrike" spc="-1">
                <a:solidFill>
                  <a:srgbClr val="010FFF"/>
                </a:solidFill>
                <a:latin typeface="Century Gothic"/>
              </a:rPr>
              <a:t>16. ledna 2024</a:t>
            </a:r>
            <a:endParaRPr lang="cs-CZ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Most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bydlení.</a:t>
            </a: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16. ledna 2024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⁠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⁠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⁠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4380</Words>
  <Application>Microsoft Office PowerPoint</Application>
  <PresentationFormat>Širokoúhlá obrazovka</PresentationFormat>
  <Paragraphs>520</Paragraphs>
  <Slides>42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Kalasová Andrea</cp:lastModifiedBy>
  <cp:revision>19</cp:revision>
  <dcterms:created xsi:type="dcterms:W3CDTF">2023-01-12T13:43:47Z</dcterms:created>
  <dcterms:modified xsi:type="dcterms:W3CDTF">2024-01-16T06:00:29Z</dcterms:modified>
</cp:coreProperties>
</file>