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9" r:id="rId3"/>
    <p:sldId id="363" r:id="rId4"/>
    <p:sldId id="293" r:id="rId5"/>
    <p:sldId id="425" r:id="rId6"/>
    <p:sldId id="426" r:id="rId7"/>
    <p:sldId id="427" r:id="rId8"/>
    <p:sldId id="366" r:id="rId9"/>
    <p:sldId id="434" r:id="rId10"/>
    <p:sldId id="435" r:id="rId11"/>
    <p:sldId id="374" r:id="rId12"/>
    <p:sldId id="418" r:id="rId13"/>
    <p:sldId id="419" r:id="rId14"/>
    <p:sldId id="306" r:id="rId15"/>
    <p:sldId id="307" r:id="rId16"/>
    <p:sldId id="411" r:id="rId17"/>
    <p:sldId id="438" r:id="rId18"/>
    <p:sldId id="431" r:id="rId19"/>
    <p:sldId id="409" r:id="rId20"/>
    <p:sldId id="369" r:id="rId21"/>
    <p:sldId id="429" r:id="rId22"/>
    <p:sldId id="430" r:id="rId23"/>
    <p:sldId id="270" r:id="rId24"/>
    <p:sldId id="332" r:id="rId25"/>
    <p:sldId id="410" r:id="rId26"/>
    <p:sldId id="364" r:id="rId27"/>
    <p:sldId id="436" r:id="rId28"/>
    <p:sldId id="365" r:id="rId29"/>
    <p:sldId id="258" r:id="rId30"/>
    <p:sldId id="395" r:id="rId31"/>
    <p:sldId id="256" r:id="rId32"/>
    <p:sldId id="396" r:id="rId33"/>
    <p:sldId id="261" r:id="rId34"/>
    <p:sldId id="394" r:id="rId35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7FF"/>
    <a:srgbClr val="000DFF"/>
    <a:srgbClr val="010F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udrnova.p\AppData\Local\Microsoft\Windows\INetCache\Content.Outlook\PH5UOA2Y\2023_KUS_Stav-o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>
                <a:solidFill>
                  <a:srgbClr val="000DFF"/>
                </a:solidFill>
              </a:rPr>
              <a:t>Klasifikace stavu silnic II. a III. třídy 2023</a:t>
            </a:r>
          </a:p>
        </c:rich>
      </c:tx>
      <c:layout>
        <c:manualLayout>
          <c:xMode val="edge"/>
          <c:yMode val="edge"/>
          <c:x val="0.17896230076261901"/>
          <c:y val="4.7367610326437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44133992505691E-2"/>
          <c:y val="0.16371882086167799"/>
          <c:w val="0.70994273791762386"/>
          <c:h val="0.689682004035209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Okresy!$N$3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Okresy!$N$4:$N$10</c:f>
              <c:numCache>
                <c:formatCode>#,##0</c:formatCode>
                <c:ptCount val="7"/>
                <c:pt idx="0">
                  <c:v>178053</c:v>
                </c:pt>
                <c:pt idx="1">
                  <c:v>118342</c:v>
                </c:pt>
                <c:pt idx="2">
                  <c:v>35103</c:v>
                </c:pt>
                <c:pt idx="3">
                  <c:v>196703</c:v>
                </c:pt>
                <c:pt idx="4">
                  <c:v>59122</c:v>
                </c:pt>
                <c:pt idx="5">
                  <c:v>54776</c:v>
                </c:pt>
                <c:pt idx="6">
                  <c:v>151271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6-4C99-9569-1B0302D57525}"/>
            </c:ext>
          </c:extLst>
        </c:ser>
        <c:ser>
          <c:idx val="1"/>
          <c:order val="1"/>
          <c:tx>
            <c:strRef>
              <c:f>Okresy!$O$3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Okresy!$O$4:$O$10</c:f>
              <c:numCache>
                <c:formatCode>#,##0</c:formatCode>
                <c:ptCount val="7"/>
                <c:pt idx="0">
                  <c:v>174983</c:v>
                </c:pt>
                <c:pt idx="1">
                  <c:v>219029</c:v>
                </c:pt>
                <c:pt idx="2">
                  <c:v>78844</c:v>
                </c:pt>
                <c:pt idx="3">
                  <c:v>221176</c:v>
                </c:pt>
                <c:pt idx="4">
                  <c:v>98015</c:v>
                </c:pt>
                <c:pt idx="5">
                  <c:v>95306</c:v>
                </c:pt>
                <c:pt idx="6">
                  <c:v>247959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6-4C99-9569-1B0302D57525}"/>
            </c:ext>
          </c:extLst>
        </c:ser>
        <c:ser>
          <c:idx val="2"/>
          <c:order val="2"/>
          <c:tx>
            <c:strRef>
              <c:f>Okresy!$P$3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Okresy!$P$4:$P$10</c:f>
              <c:numCache>
                <c:formatCode>#,##0</c:formatCode>
                <c:ptCount val="7"/>
                <c:pt idx="0">
                  <c:v>62842</c:v>
                </c:pt>
                <c:pt idx="1">
                  <c:v>80795</c:v>
                </c:pt>
                <c:pt idx="2">
                  <c:v>47962</c:v>
                </c:pt>
                <c:pt idx="3">
                  <c:v>100628</c:v>
                </c:pt>
                <c:pt idx="4">
                  <c:v>64779</c:v>
                </c:pt>
                <c:pt idx="5">
                  <c:v>65808</c:v>
                </c:pt>
                <c:pt idx="6">
                  <c:v>106978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6-4C99-9569-1B0302D57525}"/>
            </c:ext>
          </c:extLst>
        </c:ser>
        <c:ser>
          <c:idx val="3"/>
          <c:order val="3"/>
          <c:tx>
            <c:strRef>
              <c:f>Okresy!$Q$3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Okresy!$Q$4:$Q$10</c:f>
              <c:numCache>
                <c:formatCode>#,##0</c:formatCode>
                <c:ptCount val="7"/>
                <c:pt idx="0">
                  <c:v>69061</c:v>
                </c:pt>
                <c:pt idx="1">
                  <c:v>95242</c:v>
                </c:pt>
                <c:pt idx="2">
                  <c:v>32541</c:v>
                </c:pt>
                <c:pt idx="3">
                  <c:v>146426</c:v>
                </c:pt>
                <c:pt idx="4">
                  <c:v>51507</c:v>
                </c:pt>
                <c:pt idx="5">
                  <c:v>70774</c:v>
                </c:pt>
                <c:pt idx="6">
                  <c:v>167119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6-4C99-9569-1B0302D57525}"/>
            </c:ext>
          </c:extLst>
        </c:ser>
        <c:ser>
          <c:idx val="4"/>
          <c:order val="4"/>
          <c:tx>
            <c:strRef>
              <c:f>Okresy!$R$3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Okresy!$R$4:$R$10</c:f>
              <c:numCache>
                <c:formatCode>#,##0</c:formatCode>
                <c:ptCount val="7"/>
                <c:pt idx="0">
                  <c:v>56457</c:v>
                </c:pt>
                <c:pt idx="1">
                  <c:v>41933</c:v>
                </c:pt>
                <c:pt idx="2">
                  <c:v>12050</c:v>
                </c:pt>
                <c:pt idx="3">
                  <c:v>151122</c:v>
                </c:pt>
                <c:pt idx="4">
                  <c:v>51555</c:v>
                </c:pt>
                <c:pt idx="5">
                  <c:v>49913</c:v>
                </c:pt>
                <c:pt idx="6">
                  <c:v>193725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2170479"/>
        <c:axId val="1546814959"/>
      </c:barChart>
      <c:lineChart>
        <c:grouping val="stacked"/>
        <c:varyColors val="0"/>
        <c:ser>
          <c:idx val="5"/>
          <c:order val="5"/>
          <c:tx>
            <c:strRef>
              <c:f>Okresy!$T$3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Okresy!$T$4:$T$10</c:f>
              <c:numCache>
                <c:formatCode>#,##0.00</c:formatCode>
                <c:ptCount val="7"/>
                <c:pt idx="0">
                  <c:v>2.3551596243784587</c:v>
                </c:pt>
                <c:pt idx="1">
                  <c:v>2.5019186409791461</c:v>
                </c:pt>
                <c:pt idx="2">
                  <c:v>2.552498789346247</c:v>
                </c:pt>
                <c:pt idx="3">
                  <c:v>2.7966901740691497</c:v>
                </c:pt>
                <c:pt idx="4">
                  <c:v>2.8103194677793573</c:v>
                </c:pt>
                <c:pt idx="5">
                  <c:v>2.8982164556698766</c:v>
                </c:pt>
                <c:pt idx="6">
                  <c:v>3.0046917601251137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514768"/>
        <c:axId val="1680109680"/>
      </c:lineChart>
      <c:catAx>
        <c:axId val="155217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46814959"/>
        <c:crosses val="autoZero"/>
        <c:auto val="1"/>
        <c:lblAlgn val="ctr"/>
        <c:lblOffset val="100"/>
        <c:noMultiLvlLbl val="0"/>
      </c:catAx>
      <c:valAx>
        <c:axId val="15468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52170479"/>
        <c:crosses val="autoZero"/>
        <c:crossBetween val="between"/>
      </c:valAx>
      <c:valAx>
        <c:axId val="1680109680"/>
        <c:scaling>
          <c:orientation val="minMax"/>
          <c:max val="4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185514768"/>
        <c:crosses val="max"/>
        <c:crossBetween val="between"/>
      </c:valAx>
      <c:catAx>
        <c:axId val="1185514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01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15355974396889"/>
          <c:y val="0.35890225819965332"/>
          <c:w val="0.15384644025603095"/>
          <c:h val="0.38252637482897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888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695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445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702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714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A7E6-55BD-452B-E0DD-523A7A72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B70F7BB-1FE8-2401-4774-6425F5262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6A3918-9741-38C7-C3F1-2C9B11D79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FBD4D4B-D4E6-0C9B-6A54-58E08BDCD7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937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32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053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35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768" y="4777292"/>
            <a:ext cx="5437783" cy="39081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45302" cy="4975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Den s Ústeckým krajem - okres Děčín</a:t>
            </a:r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e7c4f0658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e7c4f0658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44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56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82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53888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17.06.2024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nzlova.d@kr-ustecky.c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k.cz/kalendar-akci-202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ln w="25400"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5" y="832171"/>
            <a:ext cx="1082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5B1AB1-33CE-3E16-3C24-29229D6BDFDE}"/>
              </a:ext>
            </a:extLst>
          </p:cNvPr>
          <p:cNvSpPr txBox="1"/>
          <p:nvPr/>
        </p:nvSpPr>
        <p:spPr>
          <a:xfrm>
            <a:off x="635304" y="2281829"/>
            <a:ext cx="10891704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Agenda HSOÚ – celý okres již pokrytý: 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1B27FF"/>
                </a:solidFill>
                <a:latin typeface="Century Gothic"/>
              </a:rPr>
              <a:t>studie pro ORP Rumburk – hotovo 2023</a:t>
            </a:r>
            <a:br>
              <a:rPr lang="cs-CZ" dirty="0">
                <a:solidFill>
                  <a:srgbClr val="1B27FF"/>
                </a:solidFill>
                <a:latin typeface="Century Gothic"/>
              </a:rPr>
            </a:br>
            <a:r>
              <a:rPr lang="cs-CZ" dirty="0">
                <a:solidFill>
                  <a:srgbClr val="1B27FF"/>
                </a:solidFill>
                <a:latin typeface="Century Gothic"/>
              </a:rPr>
              <a:t>                    ORP Varnsdorf – připravujeme k připomínkování</a:t>
            </a:r>
            <a:br>
              <a:rPr lang="cs-CZ" dirty="0">
                <a:solidFill>
                  <a:srgbClr val="1B27FF"/>
                </a:solidFill>
                <a:latin typeface="Century Gothic"/>
              </a:rPr>
            </a:br>
            <a:r>
              <a:rPr lang="cs-CZ" dirty="0">
                <a:solidFill>
                  <a:srgbClr val="1B27FF"/>
                </a:solidFill>
                <a:latin typeface="Century Gothic"/>
              </a:rPr>
              <a:t>                    ORP Děčín – aktuálně ve zpracování</a:t>
            </a:r>
            <a:endParaRPr lang="cs-CZ" dirty="0"/>
          </a:p>
          <a:p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Strategie rozvoje Ústeckého kraje (SRÚK)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 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aktuálně probíhá příprava na pořízení nové strategie</a:t>
            </a:r>
            <a:endParaRPr lang="cs-CZ" dirty="0"/>
          </a:p>
          <a:p>
            <a:pPr lvl="0"/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pPr lvl="0"/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Dotační programy pro rok 2024: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Program obnovy venkova ÚK 2024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Obchůdek 2021+, 3. výzva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Podpora komunitního života na venkově pro rok 2024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Program podpory samoobslužných prodejen (v přípravě)</a:t>
            </a:r>
            <a:endParaRPr lang="cs-CZ" dirty="0">
              <a:cs typeface="Calibri"/>
            </a:endParaRPr>
          </a:p>
          <a:p>
            <a:endParaRPr lang="cs-CZ" dirty="0">
              <a:solidFill>
                <a:srgbClr val="1B27FF"/>
              </a:solidFill>
              <a:latin typeface="Century Gothic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163D1A67-4579-7DF2-0101-C843B22ADD2B}"/>
              </a:ext>
            </a:extLst>
          </p:cNvPr>
          <p:cNvGrpSpPr/>
          <p:nvPr/>
        </p:nvGrpSpPr>
        <p:grpSpPr>
          <a:xfrm>
            <a:off x="8550220" y="1461861"/>
            <a:ext cx="3466445" cy="5267573"/>
            <a:chOff x="8550220" y="1461861"/>
            <a:chExt cx="3466445" cy="5267573"/>
          </a:xfrm>
        </p:grpSpPr>
        <p:pic>
          <p:nvPicPr>
            <p:cNvPr id="8" name="Obrázek 7" descr="Obsah obrázku oblečení, osoba, muž, Lidská tvář&#10;&#10;Popis byl vytvořen automaticky">
              <a:extLst>
                <a:ext uri="{FF2B5EF4-FFF2-40B4-BE49-F238E27FC236}">
                  <a16:creationId xmlns:a16="http://schemas.microsoft.com/office/drawing/2014/main" id="{F2625CBD-01D0-F703-3371-2491B30E7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1893" y="1555446"/>
              <a:ext cx="2532113" cy="1425580"/>
            </a:xfrm>
            <a:prstGeom prst="rect">
              <a:avLst/>
            </a:prstGeom>
          </p:spPr>
        </p:pic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DB7AB65B-65C7-2745-8D57-3585C2017E61}"/>
                </a:ext>
              </a:extLst>
            </p:cNvPr>
            <p:cNvGrpSpPr/>
            <p:nvPr/>
          </p:nvGrpSpPr>
          <p:grpSpPr>
            <a:xfrm>
              <a:off x="8550220" y="3113762"/>
              <a:ext cx="3108380" cy="1748464"/>
              <a:chOff x="8751125" y="3152269"/>
              <a:chExt cx="3108380" cy="1748464"/>
            </a:xfrm>
          </p:grpSpPr>
          <p:pic>
            <p:nvPicPr>
              <p:cNvPr id="11" name="Obrázek 10" descr="Obsah obrázku oblečení, interiér, osoba, žena&#10;&#10;Popis byl vytvořen automaticky">
                <a:extLst>
                  <a:ext uri="{FF2B5EF4-FFF2-40B4-BE49-F238E27FC236}">
                    <a16:creationId xmlns:a16="http://schemas.microsoft.com/office/drawing/2014/main" id="{1513195D-E72E-BC75-4126-B583C9261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1125" y="3152269"/>
                <a:ext cx="3108380" cy="1748464"/>
              </a:xfrm>
              <a:prstGeom prst="rect">
                <a:avLst/>
              </a:prstGeom>
            </p:spPr>
          </p:pic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B2B5A9EB-42F2-425A-3F50-BBC389B296CE}"/>
                  </a:ext>
                </a:extLst>
              </p:cNvPr>
              <p:cNvSpPr txBox="1"/>
              <p:nvPr/>
            </p:nvSpPr>
            <p:spPr>
              <a:xfrm>
                <a:off x="10944520" y="4483129"/>
                <a:ext cx="848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Foto Město Varnsdorf</a:t>
                </a:r>
              </a:p>
            </p:txBody>
          </p:sp>
        </p:grpSp>
        <p:pic>
          <p:nvPicPr>
            <p:cNvPr id="14" name="Obrázek 13" descr="Obsah obrázku oblečení, osoba, interiér, Lidská tvář&#10;&#10;Popis byl vytvořen automaticky">
              <a:extLst>
                <a:ext uri="{FF2B5EF4-FFF2-40B4-BE49-F238E27FC236}">
                  <a16:creationId xmlns:a16="http://schemas.microsoft.com/office/drawing/2014/main" id="{BCF52477-57DC-3CDF-F79C-00EB29892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0220" y="4980970"/>
              <a:ext cx="3108380" cy="1748464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79C3163-319A-4642-6F04-EA1AB7E65007}"/>
                </a:ext>
              </a:extLst>
            </p:cNvPr>
            <p:cNvSpPr txBox="1"/>
            <p:nvPr/>
          </p:nvSpPr>
          <p:spPr>
            <a:xfrm rot="16200000">
              <a:off x="10944823" y="2238043"/>
              <a:ext cx="1829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1B27FF"/>
                  </a:solidFill>
                  <a:latin typeface="Century Gothic" panose="020B0502020202020204" pitchFamily="34" charset="0"/>
                </a:rPr>
                <a:t>HSOÚ Rumburk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11023C2-F487-9858-754F-D6A18FF94D4C}"/>
                </a:ext>
              </a:extLst>
            </p:cNvPr>
            <p:cNvSpPr txBox="1"/>
            <p:nvPr/>
          </p:nvSpPr>
          <p:spPr>
            <a:xfrm rot="16200000">
              <a:off x="10937915" y="4067406"/>
              <a:ext cx="1829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1B27FF"/>
                  </a:solidFill>
                  <a:latin typeface="Century Gothic" panose="020B0502020202020204" pitchFamily="34" charset="0"/>
                </a:rPr>
                <a:t>HSOÚ Varnsdorf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783FED8-99F1-DEB2-4F23-9D4994A376E2}"/>
                </a:ext>
              </a:extLst>
            </p:cNvPr>
            <p:cNvSpPr txBox="1"/>
            <p:nvPr/>
          </p:nvSpPr>
          <p:spPr>
            <a:xfrm rot="16200000">
              <a:off x="11304633" y="6017401"/>
              <a:ext cx="1147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1B27FF"/>
                  </a:solidFill>
                  <a:latin typeface="Century Gothic" panose="020B0502020202020204" pitchFamily="34" charset="0"/>
                </a:rPr>
                <a:t>HSOÚ Děčín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24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finanční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kázně;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bloků.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370599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Rumburk - výměna oken – 70 059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VOŠ, SPŠ a SOŠ služeb a cestovního ruchu, Varnsdorf - středoškolský kampus s novým administrativním sídlem školy – 433 182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Výstavba 2 domů pro Domov Brtníky včetně zahradních úprav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– 45 000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mostního objektu 25851 - 2 a 25851-3 Malá Veleň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– 36 400 Kč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realizace: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VOŠ a SPŠ strojní, stavební a dopravní, Děčín –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dokončení </a:t>
            </a:r>
            <a:r>
              <a:rPr lang="pt-BR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 objektu na Slovanské - dostavba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188 446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SŠ řemesel a služeb, Děčín, Ruská ul.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domova mládeže a nádvoří – </a:t>
            </a:r>
          </a:p>
          <a:p>
            <a:pPr marL="180000"/>
            <a:r>
              <a:rPr lang="cs-CZ" sz="2000">
                <a:solidFill>
                  <a:srgbClr val="010FFF"/>
                </a:solidFill>
                <a:latin typeface="Century Gothic" panose="020B0502020202020204" pitchFamily="34" charset="0"/>
              </a:rPr>
              <a:t>     140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450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DOZP, Oleška -Kamenice -rekonstrukce objektu CHB Děčín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57 500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mostu 26330-1 Rumburk - Horní Jindřichov – 17 000 tis. Kč</a:t>
            </a: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164835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550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dokončené v roce 2023 - 2024: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SŠZ a Z A. E.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Komerse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Děčín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objektu a skleníků zahradnictví Libverda včetně přístupové cesty – 64 567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ZUŠ, Rumburk, Růžová 3/1416, p. o.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budovy (F. Nohy 554/4)  - 11 576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Domovy pro seniory Šluknov - Krásná Lípa - Přístavba výtahu a dispoziční úpravy na pavilonu C – 20 942 tis. Kč;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pic>
        <p:nvPicPr>
          <p:cNvPr id="8" name="Obrázek 7" descr="Obsah obrázku obloha, Využití denního světla, budova, ocel&#10;&#10;Popis byl vytvořen automaticky">
            <a:extLst>
              <a:ext uri="{FF2B5EF4-FFF2-40B4-BE49-F238E27FC236}">
                <a16:creationId xmlns:a16="http://schemas.microsoft.com/office/drawing/2014/main" id="{B692F902-AFBA-D62F-25EB-55D84045D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76878"/>
            <a:ext cx="3025752" cy="2823027"/>
          </a:xfrm>
          <a:prstGeom prst="rect">
            <a:avLst/>
          </a:prstGeom>
        </p:spPr>
      </p:pic>
      <p:pic>
        <p:nvPicPr>
          <p:cNvPr id="12" name="Obrázek 11" descr="Obsah obrázku zeď, interiér, strop, omítka&#10;&#10;Popis byl vytvořen automaticky">
            <a:extLst>
              <a:ext uri="{FF2B5EF4-FFF2-40B4-BE49-F238E27FC236}">
                <a16:creationId xmlns:a16="http://schemas.microsoft.com/office/drawing/2014/main" id="{76C005E1-EF2D-41FF-8182-1A789E6BD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6917" y="3934283"/>
            <a:ext cx="2859237" cy="2144428"/>
          </a:xfrm>
          <a:prstGeom prst="rect">
            <a:avLst/>
          </a:prstGeom>
        </p:spPr>
      </p:pic>
      <p:pic>
        <p:nvPicPr>
          <p:cNvPr id="6" name="Obrázek 5" descr="Obsah obrázku interiér, podlaha, zeď, strop&#10;&#10;Popis byl vytvořen automaticky">
            <a:extLst>
              <a:ext uri="{FF2B5EF4-FFF2-40B4-BE49-F238E27FC236}">
                <a16:creationId xmlns:a16="http://schemas.microsoft.com/office/drawing/2014/main" id="{8D1899EF-74B8-7AA7-E8C5-952EFA6FE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7" y="3576878"/>
            <a:ext cx="2990000" cy="1681875"/>
          </a:xfrm>
          <a:prstGeom prst="rect">
            <a:avLst/>
          </a:prstGeom>
        </p:spPr>
      </p:pic>
      <p:pic>
        <p:nvPicPr>
          <p:cNvPr id="13" name="Obrázek 12" descr="Obsah obrázku okno, venku, obloha, budova&#10;&#10;Popis byl vytvořen automaticky">
            <a:extLst>
              <a:ext uri="{FF2B5EF4-FFF2-40B4-BE49-F238E27FC236}">
                <a16:creationId xmlns:a16="http://schemas.microsoft.com/office/drawing/2014/main" id="{DB84DC0E-78E9-F2AF-C89C-7BED6A9E9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4" y="4752694"/>
            <a:ext cx="3350566" cy="20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1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Heliport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04980" y="1892561"/>
            <a:ext cx="5820923" cy="30008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5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Pozemek o výměře 5154 m</a:t>
            </a:r>
            <a:r>
              <a:rPr lang="pl-PL" sz="1600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v k.ú. Děčín ve vlastnictví statutárního města Děčín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Jedná se o pozemek 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výstavbu nového pavilonu následné péče</a:t>
            </a: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v areálu nemocnice Děčín v rámci KZ, a.s.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do vlastnictví Ústeckého kraje pro zkvalitnění zdravotní péče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Město Děčín schválilo bezúplatný převod do vlastnictví Ústeckého kraje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9574" y="673963"/>
            <a:ext cx="111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Bezúplatné nabytí nemovitých věcí v k.ú. Děčín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0177B2A-0556-FFDF-44D6-D03B5DAF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776" y="1831116"/>
            <a:ext cx="43205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8042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ÚZSVM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2254" y="1872961"/>
            <a:ext cx="6355120" cy="26161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Budova č.p. 757 s pozemkem o výměře 287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 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k.ú. Děčín ve vlastnictví ČR – Úřadu pro zastupování státu ve věcech majetkových (ÚZSVM)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Bezúplatné nabytí budovy s pozemkem na adrese Hudečkova 757 v Děčíně k využití pro školy a školská zařízení Ústeckého kraje za účelem vzdělávání a poskytování školských poradenských služeb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Smlouva ze strany ÚK podepsána a je předložena Ministerstvu životního prostředí ke schválení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9574" y="673963"/>
            <a:ext cx="111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Bezúplatné nabytí nemovitých věcí v k.ú. Děčín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435FEA7-3084-BD88-5D1A-8BD04DE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00" y="1499442"/>
            <a:ext cx="2133600" cy="32994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0724DE5-FA2A-B618-19DD-846AAA17F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382" y="3827342"/>
            <a:ext cx="2699238" cy="22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198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1064" y="785543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9231" y="2476232"/>
            <a:ext cx="10862016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Kotlíkové dotace 6. výzva ÚK – pro nízkopříjmové domácnosti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ukončení příjmu žádostí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31. srpna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výměna kotlů na tuhá paliva 1. a 2. emisní třídy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„Podpora začínajících podnikatelů v Ústeckém kraji pro rok 2024“ –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pouze pro OSVČ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termín vyhlášení  23. 4. 2024, příjem žádostí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od 27. 5. 2024 – 28. 6. 2024</a:t>
            </a:r>
          </a:p>
          <a:p>
            <a:pPr lvl="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28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  <a:endParaRPr lang="cs-CZ" sz="28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Ústecký kraj: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„Příprava projektů pro veřejný sektor“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 18. června 2024 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 proveditelnosti, projektové dokumentace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energetických úspor a OZE, oběhové hospodářství, místní mobilita, řemeslné inkubátory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100 tis. Kč – 5 mil. Kč, míra dotace 75%</a:t>
            </a:r>
          </a:p>
          <a:p>
            <a:pPr marL="444500" lvl="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12788" indent="-268288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136675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663" y="826790"/>
            <a:ext cx="1101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663" y="1420108"/>
            <a:ext cx="11370733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20. VÝZVA – ŘEMESLNÉ INKUBÁTORY V ÚK - příjem žádostí do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- 31.12.2024, 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Výše podpory: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1 mil. – 50. mil. Kč;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max. 85 %,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rozšíření, modernizace otevřených dílen, pořízení vybavení, budování řemeslného inkubátoru (NE provoz)</a:t>
            </a:r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6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50. VÝZVA - POSÍLENÍ SOCIÁLNÍ STABILITY V ÚK – příjem žádostí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 6 – 12/2024, max  85 %, </a:t>
            </a:r>
          </a:p>
          <a:p>
            <a:pPr>
              <a:spcAft>
                <a:spcPts val="200"/>
              </a:spcAft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Oprávnění žadatelé: obce (dle indexu sociálního vyloučení)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kompetence zaměstnanců,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personální kapacita, podpora kolektivů</a:t>
            </a:r>
          </a:p>
          <a:p>
            <a:pPr marL="0" indent="0">
              <a:buNone/>
            </a:pPr>
            <a:endParaRPr lang="cs-CZ" sz="16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KONEKTIVITA ZÁKLADNÍCH ŠKOL ÚK –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předpoklad 2025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151063" algn="l"/>
                <a:tab pos="6819900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PODPORA REGIONÁLNÍHO ŠKOLSTVÍ V ÚK -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1. kolo: výzva - ZŠ s nejvyšším poměrem žáků ze znevýhodněného prostředí, 2. kolo: výzva - ostatní ZŠ v ÚK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Předpoklad vyhlášení 1. výzvy: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3Q/2024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Podporované aktivity: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vybudování, modernizace a vybavení odborných, kmenových učeben, školních družin/klubů, šaten, sportovišť, zázemí pro komunitní aktivity, zázemí poradenských pracovišť, zázemí pracovníků školy a další)</a:t>
            </a:r>
            <a:endParaRPr lang="cs-CZ" sz="1600" dirty="0">
              <a:solidFill>
                <a:srgbClr val="1B27FF"/>
              </a:solidFill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22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3391343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8200" y="932593"/>
            <a:ext cx="1094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Ústeckého kraje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759384"/>
            <a:ext cx="108620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Strategický projekt z Operačního programu Spravedlivá transformace, dotace 952 mil. Kč, celkové náklady 1, 119 mld.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Revitalizace bývalé SŠ v Ústí nad Labem – návrh z mezinárodní architektonické soutěže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Chytrá data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kraj jako lídr v oblasti otevřených dat veřejné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správy a jejich vizualizace a využívání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Inovativní kraj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podpora firem, které přispějí k růstu HDP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 kraji a vytvoření znalostně náročných míst 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Zelený kraj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energetický management pro veřejnou i soukromou sféru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 pro lepší život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lepší nakládání s krajinou a se sídly,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plánování krajiny, urbanismus, architektura veřejného prostoru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rchitektonickou soutěž vyhrál ateliér mh architects z Prahy">
            <a:extLst>
              <a:ext uri="{FF2B5EF4-FFF2-40B4-BE49-F238E27FC236}">
                <a16:creationId xmlns:a16="http://schemas.microsoft.com/office/drawing/2014/main" id="{C4DF8EE9-712A-410A-92FA-8A76327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3" y="4111027"/>
            <a:ext cx="4446227" cy="24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5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5351" y="361436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6338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podpory zdraví a rozvoje zdravotních služeb v Ústeckém kraji 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na období 2023 – 2033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nové dotační programy na podporu příchodu zdravotnických pracovníků (lékařů a sester)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cesta od střední školy až k poskytování zdravotních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Stipendia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Sesterská povolání – pro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sestry až 250 tis. Kč – lékaři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zubní lékaři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až 500 tis.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sítě akreditovaných poskytovatelů ZS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získání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nebo obnova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akreditac</a:t>
            </a:r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vzdělávání budoucích praktických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náklady akreditovaného poskytovatele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ve výši 25 000 Kč na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každý kalendářní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měsíc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dostupnosti zdravotních služeb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vzniku a zvýšení kapacity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primární péči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příchodu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(nový poskytovatel zdravotních služeb)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všeobecný praktický lékař, pediatr nebo praktický lékař pro děti a dorost, zubní lékař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1.300.000,- Kč při poskytování zdravotní služby na území obce do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 získání motivačního benefitu ze strany obce může být dotace navýšena až o 200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zvýšení/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posílení kapacity stávajícího poskytovatele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300.000,- Kč ročně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rozšíření místní dostupnosti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200.000,- Kč ročně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5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92154" y="889843"/>
            <a:ext cx="112076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5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18. 6. 2024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hod.</a:t>
            </a:r>
          </a:p>
          <a:p>
            <a:pPr algn="ctr"/>
            <a:endParaRPr lang="cs-CZ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Dům kultury Střelnice Rumburk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2216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Další dotační programy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Vybrané služby zdravotní péče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zajištění kapacit zdravotních služeb v rámci programů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hospicové a paliativní péče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(provozní výdaje, materiální a technické vybavení),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intervenční programy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oblasti prevence sexuálně přenosných chorob,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léčby osob závislých na drogách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ostatních návykových látkách a akutně intoxikovaných</a:t>
            </a:r>
            <a:endParaRPr lang="pl-PL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Lékařské a zdravotnické vzdělávací akce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oborově významná, ověřená a případně pravidelně opakující se projekt/akce, která svým charakterem naplňuje nadregionální či regionální významnost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léčebné rehabilitace a rehabilitačních pobyt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děti a dospělé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 vzácným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onkologickým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anebo jiným tělesným, mentálním či kombinovaným postižením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pokud je přiznám příspěvek na péči ve III. a IV. stupni postižení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realizované na doporučení všeobecného praktického lékaře, pediatra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(praktického lékaře pro děti a dorost) anebo ambulantního specialisty </a:t>
            </a: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nad rámec </a:t>
            </a:r>
            <a:r>
              <a:rPr lang="cs-CZ" u="sng">
                <a:solidFill>
                  <a:srgbClr val="010FFF"/>
                </a:solidFill>
                <a:latin typeface="Century Gothic" panose="020B0502020202020204" pitchFamily="34" charset="0"/>
              </a:rPr>
              <a:t>úhrad zdravotního pojištění</a:t>
            </a:r>
            <a:endParaRPr lang="cs-CZ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87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BC5A-DC55-E952-FC03-E9F851FF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16B05-7F6E-A2BD-1A26-1DA9B5BB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2D4FFCA-C064-8A5D-5FBA-DCC0C72C1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E0B0E6-7593-A529-7E36-CCD64F1026E1}"/>
              </a:ext>
            </a:extLst>
          </p:cNvPr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D9E97E0-3F46-64CF-688C-9831D91A5878}"/>
              </a:ext>
            </a:extLst>
          </p:cNvPr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8FF3A7-6A6E-83B7-EECC-7A56D51E510B}"/>
              </a:ext>
            </a:extLst>
          </p:cNvPr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pic>
        <p:nvPicPr>
          <p:cNvPr id="6" name="Obrázek 5" descr="Obsah obrázku text, snímek obrazovky, diagram, číslo&#10;&#10;Popis byl vytvořen automaticky">
            <a:extLst>
              <a:ext uri="{FF2B5EF4-FFF2-40B4-BE49-F238E27FC236}">
                <a16:creationId xmlns:a16="http://schemas.microsoft.com/office/drawing/2014/main" id="{AF5E4D9B-6B4F-B036-D6BF-87DBD0633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5" y="1833194"/>
            <a:ext cx="6608330" cy="4848552"/>
          </a:xfrm>
          <a:prstGeom prst="rect">
            <a:avLst/>
          </a:prstGeom>
        </p:spPr>
      </p:pic>
      <p:pic>
        <p:nvPicPr>
          <p:cNvPr id="11" name="Obrázek 10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4D7CF4BE-DE7D-6FF5-9FBC-BAEDF2BA0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41" y="1807044"/>
            <a:ext cx="4643559" cy="48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93801"/>
            <a:ext cx="1086201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Duševní zdraví dětí v Ústeckém kraji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33 % Dětí vykazuje symptomy úzkosti,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11,5 %  těžké deprese,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34 % sebepoškozování dívek v posledním roce.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800" b="1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Mgr. Dita Henzlová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Odbor školství mládeže a tělovýchovy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krajská školská koordinátorka prevence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Tel.:  +420 475 657 299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e-mail: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henzlova.d@kr-ustecky.cz</a:t>
            </a:r>
            <a:r>
              <a:rPr lang="cs-CZ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Připravujeme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Domov mládeže ve Šluknově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Kampus Varnsdorf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OA Rumburk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3580313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84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/>
              </a:rPr>
              <a:t>  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Děčín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D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31286" y="3036163"/>
            <a:ext cx="5593827" cy="3139321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1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opravy živičných povrchů v okrese Děčín v r. 2024</a:t>
            </a: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III/2662                    Království – Jiříkov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III/25854                  Ludvíkovice – průtah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III/26223                  Benešov nad Ploučnicí – Dolní Habartice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III/24811                  Sněžník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II/263                       Krásná Lípa – Rumburk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III/26328                  Rumburk -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Aloisov</a:t>
            </a:r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r>
              <a:rPr lang="cs-CZ" sz="11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stavební opravy v okrese Děčín v r. 2024</a:t>
            </a:r>
          </a:p>
          <a:p>
            <a:endParaRPr lang="cs-CZ" sz="1100" b="1" u="sng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III/26510                  Oprava opěrné zdi silnice III/26510 Vilémov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III/26328                  Oprava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26328-1 Rumburk –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Aloisov</a:t>
            </a:r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III/2653                    Rekonstrukce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2653-1 Krásný Buk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</a:t>
            </a:r>
            <a:r>
              <a:rPr lang="cs-CZ" sz="1100" b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24091                  Oprava 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opěrné zdi Verneřice</a:t>
            </a: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58C8785-5FF6-4F17-92CA-8CFD3BDFC1A3}"/>
              </a:ext>
            </a:extLst>
          </p:cNvPr>
          <p:cNvGraphicFramePr>
            <a:graphicFrameLocks/>
          </p:cNvGraphicFramePr>
          <p:nvPr/>
        </p:nvGraphicFramePr>
        <p:xfrm>
          <a:off x="86582" y="3315698"/>
          <a:ext cx="5371538" cy="31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E56A488C-5F1C-A31A-C3B8-3F0DE029FFF5}"/>
              </a:ext>
            </a:extLst>
          </p:cNvPr>
          <p:cNvSpPr/>
          <p:nvPr/>
        </p:nvSpPr>
        <p:spPr>
          <a:xfrm>
            <a:off x="453676" y="3630543"/>
            <a:ext cx="537329" cy="2757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41B07-7874-CAE8-6934-F6026F904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3" y="781825"/>
            <a:ext cx="2899426" cy="25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3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880325"/>
            <a:ext cx="10950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dopravy a sil. hospodářství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632166"/>
            <a:ext cx="87612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DÚKmobil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blíže lidem: prezentace ve školách, na náměstích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Zintenzivnění propagace Mobilní aplikace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nákupu jízdenek přes celostátní systém 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Platby platební kartou ve všech zelených autobusech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objednávkového systému spojů „na telefon“ (bez nutnosti volat)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Vylepšování systému informování o výlukách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Děčínsko: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Nový koncept veřejné dopravy v Národním parku České Švýcarsko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Pokračování provozu lodní linky T92 – Ústí nad Labem-Děčín-Hřensko-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Bad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Schandau</a:t>
            </a: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</a:t>
            </a:r>
            <a:r>
              <a:rPr lang="cs-CZ" sz="1200">
                <a:solidFill>
                  <a:srgbClr val="010FFF"/>
                </a:solidFill>
                <a:latin typeface="Century Gothic" panose="020B0502020202020204" pitchFamily="34" charset="0"/>
              </a:rPr>
              <a:t>června 2024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" y="4714336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035380"/>
            <a:ext cx="709999" cy="709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2" y="3317901"/>
            <a:ext cx="757592" cy="682304"/>
          </a:xfrm>
          <a:prstGeom prst="ellipse">
            <a:avLst/>
          </a:prstGeom>
        </p:spPr>
      </p:pic>
      <p:pic>
        <p:nvPicPr>
          <p:cNvPr id="8" name="Obrázek 7" descr="Obsah obrázku text, snímek obrazovky, design, Grafika&#10;&#10;Popis byl vytvořen automaticky">
            <a:extLst>
              <a:ext uri="{FF2B5EF4-FFF2-40B4-BE49-F238E27FC236}">
                <a16:creationId xmlns:a16="http://schemas.microsoft.com/office/drawing/2014/main" id="{06F9A689-09DC-F853-A535-BC07BE5D2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1739064"/>
            <a:ext cx="2100076" cy="13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642124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713063" y="1284674"/>
            <a:ext cx="1110996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Rumburk (NEMRB) a Nemocnice Děčín (NEMDC)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každou nemocnici Krajské zdravotní máme vypracovaný generel rozvoje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generel Nemocnice Rumburk určuje ve 3 etapách cílový stav areálu a budoucí péče jako celku v roce 2037, v děčínské nemocnici  pak v 5 etapách cílový stav a péče v roce 2037. </a:t>
            </a:r>
            <a:endParaRPr lang="cs-CZ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Rumburk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v rámci 1. etapy je plánována 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odernizace Polikliniky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výstavba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Nového pavilonu urgentního příjmu a operačních sálů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	Stavební program dostavby nového pavilonu: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	2. PP – Technické podlaží, šatny, atp., 1.PP – Urgentní příjem (4x expektační lůžka,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zákr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	sálek, ambulance), 1.NP – Laboratoře, lůžka JIP (5x 1L box), 2.NP – Operační sály (2x) a 	centrální sterilizace, 3.NP – strojovny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dále se v rámci 1. etapy jedná projekty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Modulární stavby laboratoří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administrativní budovy, Nový heliport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související technologické stavby (zejm. trafostanice)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Děčín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v rámci tzv. 0. etapy dle generelu je nyní dokončeno nebo probíhá: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1.Q 2024 zahájen provoz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Nového pavilonu urgentního příjmu, operačních sálů ARO a JIP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Dále v současné době již probíhá výstavba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Nového pavilonu Péče o matku a dítě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(Gynekologie, porodnice a hemodialýza)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66149E-3CFF-4341-81F7-CF5D70E0558C}"/>
              </a:ext>
            </a:extLst>
          </p:cNvPr>
          <p:cNvSpPr txBox="1"/>
          <p:nvPr/>
        </p:nvSpPr>
        <p:spPr>
          <a:xfrm>
            <a:off x="8093242" y="868167"/>
            <a:ext cx="312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Rozvojové investice</a:t>
            </a:r>
          </a:p>
        </p:txBody>
      </p:sp>
    </p:spTree>
    <p:extLst>
      <p:ext uri="{BB962C8B-B14F-4D97-AF65-F5344CB8AC3E}">
        <p14:creationId xmlns:p14="http://schemas.microsoft.com/office/powerpoint/2010/main" val="3406614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F9D2F784-2952-40FB-A634-32EEDD8154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59" y="2981"/>
            <a:ext cx="3314279" cy="9877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2060" y="478287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9405" y="650548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98639" y="460070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13875" y="1589225"/>
            <a:ext cx="669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Polikliniky</a:t>
            </a:r>
            <a:endParaRPr lang="cs-CZ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je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dokončena projektová dokumentace ve stupni pro provádění stavby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Probíhá úprava dokumentace v rámci úprav dispozic 1.NP.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3875" y="2789554"/>
            <a:ext cx="693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administrativní budovy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je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dokončena projektová dokumentace ve stupni pro provádění stavby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Probíhá kontrola a reklamace nalezených vad PD.</a:t>
            </a:r>
            <a:endParaRPr lang="cs-CZ" dirty="0"/>
          </a:p>
        </p:txBody>
      </p:sp>
      <p:pic>
        <p:nvPicPr>
          <p:cNvPr id="17" name="Zástupný symbol pro obsah 3" descr="Z:\IP_UNRSM_PKZ\2023\01_Zpráva o investičních akcích KZ\vizualizace rumburk vila.jpg">
            <a:extLst>
              <a:ext uri="{FF2B5EF4-FFF2-40B4-BE49-F238E27FC236}">
                <a16:creationId xmlns:a16="http://schemas.microsoft.com/office/drawing/2014/main" id="{66B2B442-43E0-4A0A-A89D-56AF1BCCBAE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126625"/>
            <a:ext cx="3421744" cy="236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82838E-DA4B-47E1-B91C-C8D0910EA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084" y="976427"/>
            <a:ext cx="4211053" cy="233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FACAFA4-A71B-4C4D-89A0-F39A78AEC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68" y="3777649"/>
            <a:ext cx="4827068" cy="271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0D56CC2B-1500-4C20-89F1-F7DABCA19FDB}"/>
              </a:ext>
            </a:extLst>
          </p:cNvPr>
          <p:cNvSpPr/>
          <p:nvPr/>
        </p:nvSpPr>
        <p:spPr>
          <a:xfrm>
            <a:off x="3816244" y="3777649"/>
            <a:ext cx="33823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Nový pavilon urgentního příjmu a operačních sálů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probíhá vyjednávání 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 EIB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stavba je součástí daného plánu</a:t>
            </a:r>
          </a:p>
          <a:p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Modulární stavba laboratoří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Nyní v realizaci, termín dokončení 10/2024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9B7063F-757D-4D20-80D8-87DB129E91B7}"/>
              </a:ext>
            </a:extLst>
          </p:cNvPr>
          <p:cNvSpPr txBox="1"/>
          <p:nvPr/>
        </p:nvSpPr>
        <p:spPr>
          <a:xfrm>
            <a:off x="206750" y="1302691"/>
            <a:ext cx="669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Nemocnice Rumburk</a:t>
            </a:r>
            <a:endParaRPr lang="cs-CZ" b="1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9EA9B230-8039-4833-BBB6-DF7740C0DB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-5765"/>
            <a:ext cx="2451209" cy="73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999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2060" y="478287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9405" y="650548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98639" y="460070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19692" y="1774390"/>
            <a:ext cx="669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Nový pavilon Urgentního příjmu, OS, ARO a JIP</a:t>
            </a:r>
            <a:endParaRPr lang="cs-CZ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Od 03/2024 objekt již plně v provozu.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29494" y="4322051"/>
            <a:ext cx="69303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pavilon Péče o matku a dítě </a:t>
            </a:r>
          </a:p>
          <a:p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Probíhající stavba…</a:t>
            </a:r>
          </a:p>
          <a:p>
            <a:endParaRPr lang="cs-CZ" i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Předání staveniště: 	8. 1. 2024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Dokončení dle </a:t>
            </a:r>
            <a:r>
              <a:rPr lang="cs-CZ" sz="16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SoD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: 	29. 10. 2025 </a:t>
            </a:r>
          </a:p>
          <a:p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CB39811-8BBD-4853-85C6-A2AA0623A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69" y="4263139"/>
            <a:ext cx="3168147" cy="237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EC36FE6-275D-4993-AEFD-B37810091E0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3" y="3763190"/>
            <a:ext cx="3168148" cy="2919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lza 17">
            <a:extLst>
              <a:ext uri="{FF2B5EF4-FFF2-40B4-BE49-F238E27FC236}">
                <a16:creationId xmlns:a16="http://schemas.microsoft.com/office/drawing/2014/main" id="{0B80FA6F-064D-4733-82E1-E7E75FE4D975}"/>
              </a:ext>
            </a:extLst>
          </p:cNvPr>
          <p:cNvSpPr/>
          <p:nvPr/>
        </p:nvSpPr>
        <p:spPr>
          <a:xfrm>
            <a:off x="67041" y="5475866"/>
            <a:ext cx="1395832" cy="883103"/>
          </a:xfrm>
          <a:prstGeom prst="teardrop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22A0E4-40DC-4BBE-98C1-7753CF6FDED5}"/>
              </a:ext>
            </a:extLst>
          </p:cNvPr>
          <p:cNvSpPr txBox="1"/>
          <p:nvPr/>
        </p:nvSpPr>
        <p:spPr>
          <a:xfrm>
            <a:off x="144380" y="5667977"/>
            <a:ext cx="13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Dokončeno</a:t>
            </a:r>
          </a:p>
        </p:txBody>
      </p:sp>
      <p:sp>
        <p:nvSpPr>
          <p:cNvPr id="22" name="Slza 21">
            <a:extLst>
              <a:ext uri="{FF2B5EF4-FFF2-40B4-BE49-F238E27FC236}">
                <a16:creationId xmlns:a16="http://schemas.microsoft.com/office/drawing/2014/main" id="{D8CD5DD7-568D-4828-8E4E-45EBCD159A85}"/>
              </a:ext>
            </a:extLst>
          </p:cNvPr>
          <p:cNvSpPr/>
          <p:nvPr/>
        </p:nvSpPr>
        <p:spPr>
          <a:xfrm rot="10800000">
            <a:off x="2631793" y="3542812"/>
            <a:ext cx="1331495" cy="911065"/>
          </a:xfrm>
          <a:prstGeom prst="teardrop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230DFA2-B0A0-4B91-8209-44ED7FB8AD2B}"/>
              </a:ext>
            </a:extLst>
          </p:cNvPr>
          <p:cNvSpPr txBox="1"/>
          <p:nvPr/>
        </p:nvSpPr>
        <p:spPr>
          <a:xfrm>
            <a:off x="2793962" y="3813679"/>
            <a:ext cx="14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Probíhá…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828508E-1B28-4ADF-9B39-C20C88B03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26" y="1242977"/>
            <a:ext cx="5734970" cy="284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5070A64B-5A95-4C6A-A943-157769167067}"/>
              </a:ext>
            </a:extLst>
          </p:cNvPr>
          <p:cNvSpPr/>
          <p:nvPr/>
        </p:nvSpPr>
        <p:spPr>
          <a:xfrm>
            <a:off x="409405" y="2382601"/>
            <a:ext cx="4124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Zahájení provozu: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RDG od 25.3.2024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ARIM od 2.4.2024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OS od 15.4.2024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URGENTNÍ příjem od 2.5.2024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9AE339A1-B183-4EA2-9719-4289C64A8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04" y="5817764"/>
            <a:ext cx="2941950" cy="876826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1ACBA444-26BB-4D53-B26D-8800587EDE6E}"/>
              </a:ext>
            </a:extLst>
          </p:cNvPr>
          <p:cNvSpPr txBox="1"/>
          <p:nvPr/>
        </p:nvSpPr>
        <p:spPr>
          <a:xfrm>
            <a:off x="209681" y="1354029"/>
            <a:ext cx="669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Nemocnice Děčín,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o.z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08617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centrum Ústeckého kraje, z. s.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131711"/>
            <a:ext cx="108620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firmy: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a služby pro inovativní firmy (inkubační programy, program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Platinn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Inovační vouchery ÚK).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v oblasti zavádění inovací, financování projektů, komercializace výsledků a další</a:t>
            </a:r>
          </a:p>
          <a:p>
            <a:pPr lvl="2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města: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Monitoring dotačních výzev (zahraničních i tuzemských)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Developing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projektů (např. komunikace se zahraničním konsorciem, zakládání vhodných partnerských konsorcií, „spojka“ mezi obcemi/městy a institucemi vyhlašující výzvy)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Propojování s relevantními subjekty na základě potřeb měst a obcí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2977230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Zástupný symbol pro obsah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TextovéPole 4"/>
          <p:cNvSpPr/>
          <p:nvPr/>
        </p:nvSpPr>
        <p:spPr>
          <a:xfrm>
            <a:off x="63216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200" b="0" strike="noStrike" spc="-1" dirty="0">
                <a:solidFill>
                  <a:srgbClr val="010FFF"/>
                </a:solidFill>
                <a:latin typeface="Century Gothic"/>
              </a:rPr>
              <a:t>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Děčín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96" name="TextovéPole 6"/>
          <p:cNvSpPr/>
          <p:nvPr/>
        </p:nvSpPr>
        <p:spPr>
          <a:xfrm>
            <a:off x="632160" y="1002240"/>
            <a:ext cx="109440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10FFF"/>
                </a:solidFill>
                <a:latin typeface="Century Gothic"/>
              </a:rPr>
              <a:t>Datové centrum Ústeckého kraje, p. o.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97" name="TextovéPole 8"/>
          <p:cNvSpPr/>
          <p:nvPr/>
        </p:nvSpPr>
        <p:spPr>
          <a:xfrm>
            <a:off x="590760" y="2151302"/>
            <a:ext cx="10861560" cy="2716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Krajská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IoT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síť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LoRaWAN</a:t>
            </a:r>
            <a:endParaRPr lang="cs-CZ" sz="3000" b="1" spc="-1" dirty="0">
              <a:solidFill>
                <a:srgbClr val="010FFF"/>
              </a:solidFill>
              <a:latin typeface="Century Gothic"/>
            </a:endParaRP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Přístup do CMS prostřednictvím Krajské zdravotní, a.s.</a:t>
            </a: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QRide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– zapojení dopravců na území kraje </a:t>
            </a:r>
          </a:p>
        </p:txBody>
      </p:sp>
      <p:sp>
        <p:nvSpPr>
          <p:cNvPr id="98" name="TextovéPole 9"/>
          <p:cNvSpPr/>
          <p:nvPr/>
        </p:nvSpPr>
        <p:spPr>
          <a:xfrm>
            <a:off x="709488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DCUK,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20836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3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055" y="1035396"/>
            <a:ext cx="1132572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Ústeckého kraje, </a:t>
            </a:r>
            <a:r>
              <a:rPr lang="cs-CZ" sz="28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 - pro města a obce</a:t>
            </a:r>
          </a:p>
          <a:p>
            <a:pPr lvl="0"/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síť veřejných energetiků</a:t>
            </a: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sběr 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data 34/52 obcí/měst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krajský energetický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Česká Kamenice, Varnsdorf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Česká Kamenice, Děčín, Dolní Poustevna, Huntířov, Rumburk, Růžová,</a:t>
            </a:r>
          </a:p>
          <a:p>
            <a:pPr lvl="1"/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Varnsdorf, Velká Bukovina 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screeningy potenciálu OZE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Kytlice, Růžová, Velká Bukovina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poradenství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energetická společenství</a:t>
            </a: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edukace – semináře, workshopy</a:t>
            </a:r>
          </a:p>
          <a:p>
            <a:pPr lvl="1"/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https://www.ecuk.cz/kalendar-akci-2024/</a:t>
            </a: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0BAF16-0300-DF33-F78C-E2B39F05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918" y="1822617"/>
            <a:ext cx="5444903" cy="46987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02537A-BAA0-1700-1F9C-1A860D3531FA}"/>
              </a:ext>
            </a:extLst>
          </p:cNvPr>
          <p:cNvSpPr txBox="1"/>
          <p:nvPr/>
        </p:nvSpPr>
        <p:spPr>
          <a:xfrm>
            <a:off x="9702347" y="3373564"/>
            <a:ext cx="15935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Zuzana Benediktová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benediktova@ecuk.cz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777 930 343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49B530-5250-9B48-977B-009C966C4505}"/>
              </a:ext>
            </a:extLst>
          </p:cNvPr>
          <p:cNvSpPr txBox="1"/>
          <p:nvPr/>
        </p:nvSpPr>
        <p:spPr>
          <a:xfrm>
            <a:off x="9418622" y="5268606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Radek Krůta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kruta@ecuk.cz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771 229 207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3FD17A-FC0C-0C8F-AB54-83577711647E}"/>
              </a:ext>
            </a:extLst>
          </p:cNvPr>
          <p:cNvSpPr txBox="1"/>
          <p:nvPr/>
        </p:nvSpPr>
        <p:spPr>
          <a:xfrm>
            <a:off x="7619091" y="5887291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Pavel Novák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novak@ecuk.cz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777 696 644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D24686-18A9-F4F2-C819-958F8482CFE2}"/>
              </a:ext>
            </a:extLst>
          </p:cNvPr>
          <p:cNvSpPr txBox="1"/>
          <p:nvPr/>
        </p:nvSpPr>
        <p:spPr>
          <a:xfrm>
            <a:off x="6222680" y="3750524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Mgr. Michaela Burdová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burdova@ecuk.cz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725 763 864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C14395-B281-1E15-4AF6-75929B51ACF3}"/>
              </a:ext>
            </a:extLst>
          </p:cNvPr>
          <p:cNvSpPr txBox="1"/>
          <p:nvPr/>
        </p:nvSpPr>
        <p:spPr>
          <a:xfrm>
            <a:off x="7449666" y="3136393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Tomáš Myslivec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myslivec@ecuk.cz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771 131 676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6899BF-3075-A9BC-A466-74CD16EF726F}"/>
              </a:ext>
            </a:extLst>
          </p:cNvPr>
          <p:cNvSpPr txBox="1"/>
          <p:nvPr/>
        </p:nvSpPr>
        <p:spPr>
          <a:xfrm>
            <a:off x="8882389" y="2417392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František Jakub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jakub@ecuk.cz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603 525 907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C1FD21-16FF-B3B8-27B5-C526C997EC42}"/>
              </a:ext>
            </a:extLst>
          </p:cNvPr>
          <p:cNvSpPr txBox="1"/>
          <p:nvPr/>
        </p:nvSpPr>
        <p:spPr>
          <a:xfrm>
            <a:off x="6072659" y="4895851"/>
            <a:ext cx="16766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Iva Brettschneiderová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brettschneiderova@ecuk.cz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777 866 770</a:t>
            </a:r>
          </a:p>
        </p:txBody>
      </p:sp>
    </p:spTree>
    <p:extLst>
      <p:ext uri="{BB962C8B-B14F-4D97-AF65-F5344CB8AC3E}">
        <p14:creationId xmlns:p14="http://schemas.microsoft.com/office/powerpoint/2010/main" val="1692192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18" y="175733"/>
            <a:ext cx="11478967" cy="368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615" y="4143534"/>
            <a:ext cx="10192764" cy="243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697700"/>
            <a:ext cx="11360800" cy="43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Služby pro obce a města</a:t>
            </a: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zpravodaj, dotační poradenství a konzultace;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projektových žádostí, administrace projektů včetně doby udržitelnosti;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komunikace s poskytovateli dotací;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strategických rozvojových dokumentů, studie proveditelnosti;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výběrová řízení.</a:t>
            </a:r>
          </a:p>
          <a:p>
            <a:pPr marL="135255" indent="0">
              <a:lnSpc>
                <a:spcPct val="95000"/>
              </a:lnSpc>
              <a:buSzPts val="2000"/>
              <a:buNone/>
            </a:pPr>
            <a:endParaRPr lang="cs" sz="2650" dirty="0"/>
          </a:p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Novinky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Transformačního centra ÚK;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Regionálních center (MMR, SFPI), 2024-2026.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endParaRPr sz="2650" dirty="0"/>
          </a:p>
        </p:txBody>
      </p:sp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7DF3829A-905A-97D8-8E30-794D82B582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527" y="171450"/>
            <a:ext cx="6724735" cy="16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Elektricky modrá&#10;&#10;Popis byl vytvořen automaticky">
            <a:extLst>
              <a:ext uri="{FF2B5EF4-FFF2-40B4-BE49-F238E27FC236}">
                <a16:creationId xmlns:a16="http://schemas.microsoft.com/office/drawing/2014/main" id="{1B9C5C26-DA09-8BA4-B398-68E609C3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863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</a:t>
            </a:r>
            <a:r>
              <a:rPr lang="cs-CZ" sz="3200" b="1">
                <a:solidFill>
                  <a:srgbClr val="010FFF"/>
                </a:solidFill>
                <a:latin typeface="Century Gothic" panose="020B0502020202020204" pitchFamily="34" charset="0"/>
              </a:rPr>
              <a:t>bydlení;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prevence kriminality.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08601"/>
            <a:ext cx="108620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eko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–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v Ústeckém kraji na období let 2022 až 2025</a:t>
            </a:r>
            <a:endParaRPr lang="cs-CZ" sz="24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3,85 mil. Kč;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uspokojeno bude všech 137 oprávněných žadatelů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 okresu Děčín bylo podpořeno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20 žadatelů v celkovém objemu požadovaných finančních prostředků ve výši 204 tis. Kč</a:t>
            </a:r>
          </a:p>
          <a:p>
            <a:pPr lvl="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podporu vodního hospodářství v Ústeckém kraji na období 2018 – 2025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alokace pro rok 2024 činila cca 36,2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programu bylo přijato 22 přípustných žádostí ve výši 84,9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Děčín bylo přijato 5 žádostí v celkové výši cca 17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2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06440"/>
            <a:ext cx="108620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podporu odpadového hospodářství obcí v Ústeckém kraji na období 2017 - 2025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13,7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64 žádostí v celkovém objemu 45,4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Děčín bylo přijato 11 žádostí v celkové výši cca 9,3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  <a:p>
            <a:endParaRPr lang="cs-CZ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(EVVO) na území Ústeckého kraje na období let 2022 až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cca 3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38 žádostí v objemu 5,6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Děčín byly přijaty 4 žádosti v celkové výši cca 496 tis. Kč</a:t>
            </a:r>
          </a:p>
          <a:p>
            <a:pPr>
              <a:spcBef>
                <a:spcPts val="1200"/>
              </a:spcBef>
            </a:pPr>
            <a:endParaRPr lang="cs-CZ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FF0000"/>
                </a:solidFill>
                <a:latin typeface="Century Gothic" panose="020B0502020202020204" pitchFamily="34" charset="0"/>
              </a:rPr>
              <a:t>MOŽNOST NAVÝŠENÍ PENĚŽNÍCH PROSTŘEDKŮ PRO ROK 2024 JE V JEDNÁNÍ.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6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3443" y="747045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64992" y="1542594"/>
            <a:ext cx="10862016" cy="529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- </a:t>
            </a:r>
            <a:r>
              <a:rPr lang="cs-CZ" b="1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byl ukončen 12. 1. 2024: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cs-CZ" kern="1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kulturních památek Ústeckého kraje, program na záchranu 	a obnovu drobných památek, program podpory regionální kulturní činnosti, program 	podpory aktivit stálých profesionálních divadelních souborů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</a:tabLs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v oblasti památkové péče – Zlaté cimbuří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 kategorie ocenění, přihlášky bylo možné zasílat do 31. 5. 2024, nyní příprava na hodnocení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obnova kulturní památky, příkladný přínos v oblasti péče o kulturní dědictví</a:t>
            </a:r>
          </a:p>
          <a:p>
            <a:pPr algn="just"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tradiční a lidové kultury – Zlatý džbánek</a:t>
            </a:r>
            <a:endParaRPr lang="cs-CZ" b="1" kern="100" dirty="0">
              <a:solidFill>
                <a:srgbClr val="1B27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tradiční ocenění, v dubnu byla cena vyhlášena pro rok 2024 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Příspěvkové organizace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</a:t>
            </a:r>
            <a:r>
              <a:rPr lang="cs-CZ" sz="18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okrese Děčín zřizuje Ústecký kraj jednu organizaci a dvě pobočky v oblasti kultury: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Oblastní muzeum v Děčíně </a:t>
            </a:r>
            <a:r>
              <a:rPr lang="cs-CZ" sz="1800" dirty="0" err="1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p.o</a:t>
            </a:r>
            <a:r>
              <a:rPr lang="cs-CZ" sz="18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., pobočka Muzeum Rumburk, pobočka Muzeum Varnsdorf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</a:t>
            </a:r>
            <a:r>
              <a:rPr lang="cs-CZ" sz="18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uzeum Rumburk - od podzimu 2023 provádí OMD průvodcovskou činnost v Loretánské kapli</a:t>
            </a:r>
          </a:p>
        </p:txBody>
      </p:sp>
    </p:spTree>
    <p:extLst>
      <p:ext uri="{BB962C8B-B14F-4D97-AF65-F5344CB8AC3E}">
        <p14:creationId xmlns:p14="http://schemas.microsoft.com/office/powerpoint/2010/main" val="115858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D446C3-A155-454F-4F7E-676047C018C4}"/>
              </a:ext>
            </a:extLst>
          </p:cNvPr>
          <p:cNvSpPr/>
          <p:nvPr/>
        </p:nvSpPr>
        <p:spPr>
          <a:xfrm>
            <a:off x="357933" y="2138977"/>
            <a:ext cx="11668163" cy="4216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800" b="1" dirty="0">
                <a:solidFill>
                  <a:srgbClr val="010FFF"/>
                </a:solidFill>
                <a:latin typeface="Century Gothic"/>
              </a:rPr>
              <a:t>České Švýcarsko</a:t>
            </a:r>
            <a:endParaRPr lang="cs-CZ" sz="28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dotace na činnost České Švýcarsko o.p.s. v roce 2024 – 2,5 mil. Kč + dotace na spolufinancování projektů </a:t>
            </a:r>
            <a:endParaRPr lang="cs-CZ" dirty="0">
              <a:latin typeface="Century Gothic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Mimořádná finanční podpora na restart odvětví cestovního ruchu po požáru, stále pokračuje</a:t>
            </a:r>
            <a:endParaRPr lang="cs-CZ" dirty="0">
              <a:solidFill>
                <a:srgbClr val="000000"/>
              </a:solidFill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doprava DÚK pro ubytované zdarma</a:t>
            </a:r>
            <a:endParaRPr lang="cs-CZ" dirty="0">
              <a:solidFill>
                <a:srgbClr val="000000"/>
              </a:solidFill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dotace na školní pobyty 10 mil. Kč</a:t>
            </a:r>
            <a:endParaRPr lang="cs-CZ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provoz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</a:rPr>
              <a:t>shuttle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 busu Mezná – Hřensko – Janov a prodloužení do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</a:rPr>
              <a:t>Schmilky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 </a:t>
            </a:r>
            <a:endParaRPr lang="cs-CZ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aktivity směřující ke znovuotevření uzavřených tras v NP</a:t>
            </a:r>
            <a:endParaRPr lang="cs-CZ" dirty="0">
              <a:solidFill>
                <a:srgbClr val="000000"/>
              </a:solidFill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společné návrhy nových tras </a:t>
            </a:r>
            <a:r>
              <a:rPr lang="cs-CZ" sz="2400">
                <a:solidFill>
                  <a:srgbClr val="010FFF"/>
                </a:solidFill>
                <a:latin typeface="Century Gothic"/>
              </a:rPr>
              <a:t>a jejich 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propojení v rámci NP České Švýcarsko i do sousedního NP Saské Švýcarsko</a:t>
            </a:r>
            <a:endParaRPr lang="cs-CZ" dirty="0">
              <a:latin typeface="Century Gothic"/>
            </a:endParaRPr>
          </a:p>
        </p:txBody>
      </p:sp>
      <p:pic>
        <p:nvPicPr>
          <p:cNvPr id="8" name="Obrázek 7" descr="Obsah obrázku Písmo, Grafika, text, logo&#10;&#10;Popis se vygeneroval automaticky.">
            <a:extLst>
              <a:ext uri="{FF2B5EF4-FFF2-40B4-BE49-F238E27FC236}">
                <a16:creationId xmlns:a16="http://schemas.microsoft.com/office/drawing/2014/main" id="{B83A8A77-9537-2FAB-76CF-59C71F1784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268" y="711835"/>
            <a:ext cx="225234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18. června 2024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8D2A8C-9BD1-0B77-855E-20FEDE8FF15C}"/>
              </a:ext>
            </a:extLst>
          </p:cNvPr>
          <p:cNvSpPr/>
          <p:nvPr/>
        </p:nvSpPr>
        <p:spPr>
          <a:xfrm>
            <a:off x="632254" y="1480096"/>
            <a:ext cx="11247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D626B5E-4404-D1A2-33AB-A613E2041A13}"/>
              </a:ext>
            </a:extLst>
          </p:cNvPr>
          <p:cNvSpPr/>
          <p:nvPr/>
        </p:nvSpPr>
        <p:spPr>
          <a:xfrm>
            <a:off x="296973" y="1712257"/>
            <a:ext cx="11584167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/>
                <a:cs typeface="Arial"/>
              </a:rPr>
              <a:t>Dotace na údržbu běžkařských stop v Lužických horách - 200 tis. Kč</a:t>
            </a:r>
            <a:endParaRPr lang="cs-CZ" sz="2400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/>
                <a:cs typeface="Arial"/>
              </a:rPr>
              <a:t>Podpora KČT - dotace na obnovu a údržbu turistického značení 950 tis. Kč</a:t>
            </a:r>
            <a:endParaRPr lang="cs-CZ" dirty="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/>
                <a:cs typeface="Arial"/>
              </a:rPr>
              <a:t>Dotační program „Podpora rozvoje infrastruktury cestovního ruchu v ÚK“</a:t>
            </a:r>
            <a:endParaRPr lang="cs-CZ" sz="2400" dirty="0">
              <a:latin typeface="Century Gothic"/>
            </a:endParaRP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na dubnovém zasedání schválilo Zastupitelstvo ÚK 21 projektů</a:t>
            </a:r>
            <a:endParaRPr lang="cs-CZ" sz="2400" dirty="0">
              <a:latin typeface="Century Gothic"/>
              <a:cs typeface="Calibri" panose="020F0502020204030204"/>
            </a:endParaRP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  <a:cs typeface="Arial"/>
              </a:rPr>
              <a:t>stellplatzů</a:t>
            </a: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, útulen a nocležen, parkovišť, sociálního zázemí a doprovodné infrastruktury v trase páteřních cyklostezek a Hřebenovky</a:t>
            </a:r>
            <a:endParaRPr lang="cs-CZ" sz="2400" dirty="0">
              <a:latin typeface="Century Gothic"/>
              <a:cs typeface="Calibri" panose="020F0502020204030204"/>
            </a:endParaRP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další výzva je plánována na přelom 2024/2025</a:t>
            </a:r>
            <a:endParaRPr lang="cs-CZ" sz="2400" dirty="0">
              <a:latin typeface="Century Gothic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/>
                <a:cs typeface="Arial"/>
              </a:rPr>
              <a:t>Cyklostezky a cyklotrasy</a:t>
            </a:r>
            <a:endParaRPr lang="cs-CZ" sz="2400" dirty="0">
              <a:latin typeface="Century Gothic"/>
            </a:endParaRP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Labská stezka + Ploučnice - údržbu zajišťuje Krajská majetková, p. o.</a:t>
            </a: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příprava investičního záměru Ploučnice - úsek Malá Veleň (soutěsky)</a:t>
            </a: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obnova značení na cyklostezce Ploučnice, proznačení nadregionální cyklotrasy č. 8 a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  <a:cs typeface="Arial"/>
              </a:rPr>
              <a:t>Mandavské</a:t>
            </a: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 cyklotrasy</a:t>
            </a:r>
            <a:endParaRPr lang="cs-CZ" sz="2400" dirty="0">
              <a:solidFill>
                <a:srgbClr val="000000"/>
              </a:solidFill>
              <a:latin typeface="Century Gothic"/>
              <a:cs typeface="Calibri" panose="020F0502020204030204"/>
            </a:endParaRPr>
          </a:p>
          <a:p>
            <a:pPr marL="800100" lvl="1" indent="-342900">
              <a:buFont typeface="Courier New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do září 2024 proběhne aktualizace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  <a:cs typeface="Arial"/>
              </a:rPr>
              <a:t>cyklogenerelu</a:t>
            </a:r>
            <a:r>
              <a:rPr lang="cs-CZ" sz="2400" dirty="0">
                <a:solidFill>
                  <a:srgbClr val="010FFF"/>
                </a:solidFill>
                <a:latin typeface="Century Gothic"/>
                <a:cs typeface="Arial"/>
              </a:rPr>
              <a:t> Ústeckého kraje</a:t>
            </a:r>
            <a:endParaRPr lang="cs-CZ" sz="2400" dirty="0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5426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⁠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⁠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⁠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</TotalTime>
  <Words>3691</Words>
  <Application>Microsoft Office PowerPoint</Application>
  <PresentationFormat>Širokoúhlá obrazovka</PresentationFormat>
  <Paragraphs>449</Paragraphs>
  <Slides>34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Heliport</vt:lpstr>
      <vt:lpstr>ÚZSVM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Pánková Pavlína</cp:lastModifiedBy>
  <cp:revision>33</cp:revision>
  <cp:lastPrinted>2024-02-05T13:36:17Z</cp:lastPrinted>
  <dcterms:created xsi:type="dcterms:W3CDTF">2023-01-12T13:43:47Z</dcterms:created>
  <dcterms:modified xsi:type="dcterms:W3CDTF">2024-06-17T05:54:31Z</dcterms:modified>
</cp:coreProperties>
</file>