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0" r:id="rId2"/>
    <p:sldId id="265" r:id="rId3"/>
    <p:sldId id="280" r:id="rId4"/>
    <p:sldId id="277" r:id="rId5"/>
    <p:sldId id="282" r:id="rId6"/>
    <p:sldId id="281" r:id="rId7"/>
    <p:sldId id="278" r:id="rId8"/>
    <p:sldId id="284" r:id="rId9"/>
    <p:sldId id="283" r:id="rId10"/>
    <p:sldId id="279" r:id="rId11"/>
    <p:sldId id="286" r:id="rId12"/>
    <p:sldId id="285" r:id="rId13"/>
    <p:sldId id="261" r:id="rId14"/>
    <p:sldId id="256" r:id="rId1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27FF"/>
    <a:srgbClr val="000DFF"/>
    <a:srgbClr val="010FFF"/>
    <a:srgbClr val="9B9DF3"/>
    <a:srgbClr val="4F53E9"/>
    <a:srgbClr val="4C50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F0D86-656B-4472-8896-B9205A5EE9B6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E39AA-C04E-4BA5-B9DF-2C32A40100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59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042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64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290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249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24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977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64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05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93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770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02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F5881-60BC-4503-B5C4-5F5A774FF41F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06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r-ustecky.cz/rozvoj-kraje-v-mistnim-meritku-studie-hsou/ms-286367/p1=286367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7" name="Obrázek 6" descr="Obsah obrázku text, Písmo, klipart, design&#10;&#10;Popis byl vytvořen automaticky">
            <a:extLst>
              <a:ext uri="{FF2B5EF4-FFF2-40B4-BE49-F238E27FC236}">
                <a16:creationId xmlns:a16="http://schemas.microsoft.com/office/drawing/2014/main" id="{AD4CC2CD-9D5F-D41E-64A0-3C7230178E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12192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836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509B45-FFF0-377C-68BD-9F68C8F523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B89596-BDA8-8B46-CDE0-EBE69C9D7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993D572D-C04D-8DA1-63FD-F7A13E0E8B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4C99526-8F22-0CCD-4076-D83DA9E3ED7E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14B9E6E-DEE9-D89F-C00F-027C9FBE3006}"/>
              </a:ext>
            </a:extLst>
          </p:cNvPr>
          <p:cNvSpPr txBox="1"/>
          <p:nvPr/>
        </p:nvSpPr>
        <p:spPr>
          <a:xfrm>
            <a:off x="867969" y="1101798"/>
            <a:ext cx="1053525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Jan Růžička - radní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finanční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Možnost zhodnocování finančních prostředků obcí a jimi zřizovaných organizací formou cash </a:t>
            </a:r>
            <a:r>
              <a:rPr lang="cs-CZ" sz="2800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poolingu</a:t>
            </a: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Platební portál Ústeckého kraje.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algn="just"/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09680D8-7841-06AC-666D-F6ACADF8E077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21. ledna 2025 Louny</a:t>
            </a:r>
          </a:p>
        </p:txBody>
      </p:sp>
    </p:spTree>
    <p:extLst>
      <p:ext uri="{BB962C8B-B14F-4D97-AF65-F5344CB8AC3E}">
        <p14:creationId xmlns:p14="http://schemas.microsoft.com/office/powerpoint/2010/main" val="340144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7DE276-40CA-0EC1-8FC5-422C1B21A4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B9E0C9-F436-FCB9-FE1B-618A40776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2AD34FCD-C78C-E951-A7FD-E12DB69AD9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2ACE9985-B557-26FB-D367-D8456E74E2DE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6D00C05-4BF7-B0A8-28E1-5418BB6F76FA}"/>
              </a:ext>
            </a:extLst>
          </p:cNvPr>
          <p:cNvSpPr txBox="1"/>
          <p:nvPr/>
        </p:nvSpPr>
        <p:spPr>
          <a:xfrm>
            <a:off x="632254" y="802694"/>
            <a:ext cx="108204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Vlastimil Skála - radní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regionálního rozvoje, cestovního ruchu, kultury a památkové péče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Cyklostezky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Cyklostezka Ohře;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Cyklotrasa Blšanka;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Projednání záměrů v oblasti cyklo proběhlo 22. 10. 2024 v Lounech, zapracováno do Generelu cyklistických tras.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Hospodářsky a sociálně ohrožená území HSOÚ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zpracovány studie HSOÚ pro všechna ORP v okrese;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HSOÚ jsou zvýhodněna v dotačních programech – informace o dotacích viz DOTAČNÍ ZPRAVODAJ (konzultace s odborem regionálního rozvoje a RRA ÚK);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HSOÚ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 – podrobné informace a kompletní studie jednotlivých ORP.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Aktuální projekty v oblasti regionálního rozvoje: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Domov Bez zámků Tuchořice – zajištění dotace ve výši celkem 55 mil. Kč na výstavbu nového objektu, pořízení vybavení a nákup elektromobilu.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cs-CZ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programy v oblasti kultury a památkové péče: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kulturní památky, drobné památky, kultura, podpora divadelních souborů a dotační program UNESCO pro obce;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Oblastní muzeum Louny; </a:t>
            </a:r>
            <a:r>
              <a:rPr lang="cs-CZ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Archeoskanzen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 Březno; Pamětní síň Emila Filly.</a:t>
            </a: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F573FD0-E11E-4515-C4AF-5E0E9F5FB225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21. ledna 2025 Louny</a:t>
            </a:r>
          </a:p>
        </p:txBody>
      </p:sp>
    </p:spTree>
    <p:extLst>
      <p:ext uri="{BB962C8B-B14F-4D97-AF65-F5344CB8AC3E}">
        <p14:creationId xmlns:p14="http://schemas.microsoft.com/office/powerpoint/2010/main" val="3800720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E6B4D8-EE8C-2D79-4BC3-67B9D49691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DCEAC-014B-A71A-2B49-7A47E93C5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80C87F43-63F7-B5C8-7459-7321DE1BC7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C0CF0053-ED40-9A17-90F3-909B2D5BCAF6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0D9E59E-9F72-D1A0-18F0-F4BC4FA93DE9}"/>
              </a:ext>
            </a:extLst>
          </p:cNvPr>
          <p:cNvSpPr txBox="1"/>
          <p:nvPr/>
        </p:nvSpPr>
        <p:spPr>
          <a:xfrm>
            <a:off x="838200" y="922336"/>
            <a:ext cx="1053525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Jiří Valenta - radní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působnosti Inovačního centra Ústeckého kraje, z. s.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cs-CZ" sz="20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0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Služby ICUK pro firmy: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Programy a služby pro inovativní firmy (inkubační programy, program </a:t>
            </a:r>
            <a:r>
              <a:rPr lang="cs-CZ" sz="2000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Platinn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, Inovační vouchery ÚK);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Konzultace v oblasti zavádění inovací, financování projektů, komercializace výsledků a další.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0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Služby ICUK pro města: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Monitoring dotačních výzev (zahraničních i tuzemských);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sz="2000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Developing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 projektů (např. komunikace se zahraničním konsorciem, zakládání vhodných partnerských konsorcií, „spojka“ mezi obcemi/městy a institucemi vyhlašující výzvy);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Propojování s relevantními subjekty na základě potřeb měst a obcí.</a:t>
            </a: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7F669D4-52E2-A21B-3639-889FDD8F0DE4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21. ledna 2025 Louny</a:t>
            </a:r>
          </a:p>
        </p:txBody>
      </p:sp>
    </p:spTree>
    <p:extLst>
      <p:ext uri="{BB962C8B-B14F-4D97-AF65-F5344CB8AC3E}">
        <p14:creationId xmlns:p14="http://schemas.microsoft.com/office/powerpoint/2010/main" val="343017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snímek obrazovky, Písmo, Elektricky modrá&#10;&#10;Popis byl vytvořen automaticky">
            <a:extLst>
              <a:ext uri="{FF2B5EF4-FFF2-40B4-BE49-F238E27FC236}">
                <a16:creationId xmlns:a16="http://schemas.microsoft.com/office/drawing/2014/main" id="{1B9C5C26-DA09-8BA4-B398-68E609C309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766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053" y="0"/>
            <a:ext cx="12213053" cy="6869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593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39346" y="812503"/>
            <a:ext cx="1071330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Mgr. Richard Brabec - hejtman Ústeckého kraje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podpory podnikání, inovací a transformace, Fondu spravedlivé transformace, fondů MŽP, MMR, legislativy, krizového řízení, informačních technologií, vnějších a zahraničních vztahů, zásad územního rozvoje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4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Operační program Spravedlivá transformace 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– výzvy na posílení sociální stability, regionální školství (učebny, jídelny, sportoviště), konektivita ZŠ, zájmové vzdělávání (ZUŠ), řemeslné inkubátory, příprava projektů;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Připravujeme dotační program na přípravu projektových dokumentací pro obce do 3 tis. obyvatel.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4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Nabídka bezplatných služeb ECUK obcím: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využití služeb „</a:t>
            </a:r>
            <a:r>
              <a:rPr lang="cs-CZ" sz="2000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termosnímkování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“ budov a měření elektrických sítí pro optimalizace nákladů;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implementace aplikace Krajský energetický management v obcích (KEM 2.0);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pomoc s nastavením modelů sdílení dle LEX OZE II (aktivní zákazník, energetická společenství).</a:t>
            </a: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21. ledna 2025 Louny</a:t>
            </a:r>
          </a:p>
        </p:txBody>
      </p:sp>
    </p:spTree>
    <p:extLst>
      <p:ext uri="{BB962C8B-B14F-4D97-AF65-F5344CB8AC3E}">
        <p14:creationId xmlns:p14="http://schemas.microsoft.com/office/powerpoint/2010/main" val="826919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EC1887-1E05-BD29-BEFE-1744E321A9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92A86B-C8AF-E341-B594-8A642DBCD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A894B955-EF6E-1282-EF8C-3A5D224D46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73540BB-DC9F-2F25-BC56-C27B756C48FA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61E310B-6F4F-8C2A-5E17-95AAC795CAEF}"/>
              </a:ext>
            </a:extLst>
          </p:cNvPr>
          <p:cNvSpPr txBox="1"/>
          <p:nvPr/>
        </p:nvSpPr>
        <p:spPr>
          <a:xfrm>
            <a:off x="739346" y="1027906"/>
            <a:ext cx="1053525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Jindra Zalabáková - 1. náměstkyně hejtmana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školství, mládeže a sportu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programy: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Prevence rizikového chování 25;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Sport 25.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6B38F06-21E9-19E9-7F3A-ED228FDCB6C5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21. ledna 2025 Louny</a:t>
            </a:r>
          </a:p>
        </p:txBody>
      </p:sp>
    </p:spTree>
    <p:extLst>
      <p:ext uri="{BB962C8B-B14F-4D97-AF65-F5344CB8AC3E}">
        <p14:creationId xmlns:p14="http://schemas.microsoft.com/office/powerpoint/2010/main" val="222195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76881F-E463-9A1E-E099-4EB2A5E64B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305F8C-DBE1-FB42-0F57-0589A14F6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64CA17BE-0197-C9BC-1FED-C23B3971E2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DC6E6AAE-DEF8-1D52-6D90-6C25DF1E5C61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2E26ACB-CA9D-1E35-1BCF-9EECB697187C}"/>
              </a:ext>
            </a:extLst>
          </p:cNvPr>
          <p:cNvSpPr txBox="1"/>
          <p:nvPr/>
        </p:nvSpPr>
        <p:spPr>
          <a:xfrm>
            <a:off x="739346" y="726157"/>
            <a:ext cx="10535258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Tomáš Kirbs - náměstek hejtmana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životního prostředí, zemědělství a rozvoje venkova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Od 10. 1. 2025 je možné podat žádost o dotaci ve všech dotačních programech v oblasti ŽP a Z vyhlášených ÚK (Program na podporu odpadového hospodářství obcí, Program na podporu vodního hospodářství obcí, Program pro podporu EVVO, Program pro rozvoj eko-</a:t>
            </a:r>
            <a:r>
              <a:rPr lang="cs-CZ" sz="2400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agro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 oblastí, Program podpory zemědělství a venkovských oblastí).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Municipality v okrese Louny jsou v čerpání dotací v oblasti ŽP a Z velmi úspěšné, o čemž svědčí přidělení dotací z Programu pro podporu odpadového hospodářství obcí v ÚK 6 žadatelům z okresu Louny v celkové výši 6,6 mil. Kč (tj. 33,4 % objemu finančních prostředků alokovaných do tohoto dotačního programu v roce 2024).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7D345AB-20F2-4214-1BC0-4D6675EBE280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21. ledna 2025 Louny</a:t>
            </a:r>
          </a:p>
        </p:txBody>
      </p:sp>
    </p:spTree>
    <p:extLst>
      <p:ext uri="{BB962C8B-B14F-4D97-AF65-F5344CB8AC3E}">
        <p14:creationId xmlns:p14="http://schemas.microsoft.com/office/powerpoint/2010/main" val="2415366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0B946C-2A8C-D089-4CC2-AF387E125C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8731B7-C4DB-B5D1-6CDA-3BB4F7C5D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E63F9AFA-304F-9262-38CC-8120893BEE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F7EB1B0-3EBD-DDDE-D9F9-E631F9F6310E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D7107CC-C166-0A8A-F349-7784CB575760}"/>
              </a:ext>
            </a:extLst>
          </p:cNvPr>
          <p:cNvSpPr txBox="1"/>
          <p:nvPr/>
        </p:nvSpPr>
        <p:spPr>
          <a:xfrm>
            <a:off x="867968" y="1101798"/>
            <a:ext cx="1069177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PaedDr. Jiří Kulhánek - náměstek hejtmana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sociálních věcí, bezpečnosti a sociálně vyloučených lokalit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FST – výzva 58 do 30. 6. 2025, Udržení sociální stability kraje;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Změna složení regionálních komisí, obce II. a III. stupně;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Monitoring sociálních služeb.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algn="just"/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algn="just"/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3F8CF95-E18C-BA22-DB59-D80CE6EA2D06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21. ledna 2025 Louny</a:t>
            </a:r>
          </a:p>
        </p:txBody>
      </p:sp>
    </p:spTree>
    <p:extLst>
      <p:ext uri="{BB962C8B-B14F-4D97-AF65-F5344CB8AC3E}">
        <p14:creationId xmlns:p14="http://schemas.microsoft.com/office/powerpoint/2010/main" val="3962977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CF4ABB-126E-1369-1C02-041962FF5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598B80-EFB4-77AC-16F5-12AB76A7D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70EDBF49-E6DC-F8E8-7BF8-9C830B5F90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985F2D3-1B31-1683-083F-8726D479DAE0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3D8B9EF-1C69-FE71-4A54-15E09D0BF2FF}"/>
              </a:ext>
            </a:extLst>
          </p:cNvPr>
          <p:cNvSpPr txBox="1"/>
          <p:nvPr/>
        </p:nvSpPr>
        <p:spPr>
          <a:xfrm>
            <a:off x="838200" y="905245"/>
            <a:ext cx="1053525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Bc. Jiří Fedoriška, MBA - radní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investic a majetku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6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Probíhá realizace akcí:</a:t>
            </a:r>
            <a:r>
              <a:rPr lang="cs-CZ" sz="2600" dirty="0">
                <a:solidFill>
                  <a:srgbClr val="010FFF"/>
                </a:solidFill>
                <a:latin typeface="Century Gothic" panose="020B0502020202020204" pitchFamily="34" charset="0"/>
              </a:rPr>
              <a:t> „Rekonstrukce mostu ev. č. 225 – 009 Trnovany přes Blšanku“ za 45 mil. Kč vč. DPH a „Silnice III/2264 Blatno – Tis u Blatna, rekonstrukce opěrných zdí” za 29 mil. Kč;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6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Probíhá příprava akcí:</a:t>
            </a:r>
            <a:r>
              <a:rPr lang="cs-CZ" sz="2600" dirty="0">
                <a:solidFill>
                  <a:srgbClr val="010FFF"/>
                </a:solidFill>
                <a:latin typeface="Century Gothic" panose="020B0502020202020204" pitchFamily="34" charset="0"/>
              </a:rPr>
              <a:t> „Silnice II/224 - část D6 směr Petrohrad” za 31 mil. Kč;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600" dirty="0">
                <a:solidFill>
                  <a:srgbClr val="010FFF"/>
                </a:solidFill>
                <a:latin typeface="Century Gothic" panose="020B0502020202020204" pitchFamily="34" charset="0"/>
              </a:rPr>
              <a:t>Pro potřeby stavby dalšího úseku dálnice D6 Petrohrad – Lubenec majetkoprávně vypořádány pozemky v majetku Ústeckého kraje ve prospěch ŘSD jako investora stavby.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600" dirty="0">
                <a:solidFill>
                  <a:srgbClr val="010FFF"/>
                </a:solidFill>
                <a:latin typeface="Century Gothic" panose="020B0502020202020204" pitchFamily="34" charset="0"/>
              </a:rPr>
              <a:t>S městysem Měcholupy zasmluvněn pozemek dotčený stavbou „LZŠ Měcholupy – Krajské SPC – rekonstrukce a přístavba sýpky“.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48F98AB-4E3F-3A44-650A-C0F5C02ACE13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21. ledna 2025 Louny</a:t>
            </a:r>
          </a:p>
        </p:txBody>
      </p:sp>
    </p:spTree>
    <p:extLst>
      <p:ext uri="{BB962C8B-B14F-4D97-AF65-F5344CB8AC3E}">
        <p14:creationId xmlns:p14="http://schemas.microsoft.com/office/powerpoint/2010/main" val="2009856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2545A3-E700-9662-8470-934B7EE003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743BF0-BC64-47D5-448D-883FB5590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CD2D0880-BDC1-A3BE-A2D0-C04C7AB6CB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B1126C26-B5C4-BFE4-6832-B1AE946AA40F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9C4485E-A5B2-7061-603B-876B79893FF5}"/>
              </a:ext>
            </a:extLst>
          </p:cNvPr>
          <p:cNvSpPr txBox="1"/>
          <p:nvPr/>
        </p:nvSpPr>
        <p:spPr>
          <a:xfrm>
            <a:off x="867969" y="1101798"/>
            <a:ext cx="1053525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Marek Hrvol - radní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sociálně vyloučených lokalit</a:t>
            </a:r>
          </a:p>
          <a:p>
            <a:pPr algn="just"/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733B5F0-0B1E-D61F-DAC2-03E21B9D4674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21. ledna 2025 Louny</a:t>
            </a:r>
          </a:p>
        </p:txBody>
      </p:sp>
    </p:spTree>
    <p:extLst>
      <p:ext uri="{BB962C8B-B14F-4D97-AF65-F5344CB8AC3E}">
        <p14:creationId xmlns:p14="http://schemas.microsoft.com/office/powerpoint/2010/main" val="3517383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72F8AF-04F2-BE57-BF3E-93ED27BD23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0EBA27-3E6B-2E2F-9A6C-38D2FB94E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43926C52-EFC8-0AC7-2F24-596B321617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6FAA55F3-5B05-1D6E-FE74-97751B02F304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A2CF1F8-74E0-A8AB-B3A5-DA4FB450DD0C}"/>
              </a:ext>
            </a:extLst>
          </p:cNvPr>
          <p:cNvSpPr txBox="1"/>
          <p:nvPr/>
        </p:nvSpPr>
        <p:spPr>
          <a:xfrm>
            <a:off x="867969" y="1101798"/>
            <a:ext cx="105352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Radim Laibl - radní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zdravotnictví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Nemocnice Krajské zdravotní, a. s. / Zdravotnická záchranná služba Ústeckého kraje, p. o. / PL Petrohrad / Dětské centrum ÚK;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DP na podporu dostupnosti zdravotních služeb v primární péči a pro občany se vzácným, onkologickým či kombinovaným postižením na podporu léčebné rehabilitace a rehabilitačních pobytů.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671914C-79AC-B7DE-E095-F7A36433CCAC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21. ledna 2025 Louny</a:t>
            </a:r>
          </a:p>
        </p:txBody>
      </p:sp>
    </p:spTree>
    <p:extLst>
      <p:ext uri="{BB962C8B-B14F-4D97-AF65-F5344CB8AC3E}">
        <p14:creationId xmlns:p14="http://schemas.microsoft.com/office/powerpoint/2010/main" val="719859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2B48E5-9D52-C421-F849-3AEE2FD227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023FC-E3DF-2B77-AC56-27911A9F6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8503E9CA-2598-8E4D-016D-31F2FA94E1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B2346ED1-8C05-A115-DF1A-03F8EA8E41EA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F962DE9-6191-9072-C632-EF7D87058729}"/>
              </a:ext>
            </a:extLst>
          </p:cNvPr>
          <p:cNvSpPr txBox="1"/>
          <p:nvPr/>
        </p:nvSpPr>
        <p:spPr>
          <a:xfrm>
            <a:off x="867969" y="1101798"/>
            <a:ext cx="105352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Mgr. Bc. Tomáš Rieger - radní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dopravy a silničního hospodářství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V roce 2025 se v okrese Louny plánuje 13 velkoplošných oprav povrchů silnic v celkové hodnotě cca 66 mil. Kč a 5 oprav či rekonstrukcí mostů v hodnotě cca 53 mil. Kč.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7369C95-4FD4-9006-A277-E2382628B872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21. ledna 2025 Louny</a:t>
            </a:r>
          </a:p>
        </p:txBody>
      </p:sp>
    </p:spTree>
    <p:extLst>
      <p:ext uri="{BB962C8B-B14F-4D97-AF65-F5344CB8AC3E}">
        <p14:creationId xmlns:p14="http://schemas.microsoft.com/office/powerpoint/2010/main" val="21700524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</TotalTime>
  <Words>1033</Words>
  <Application>Microsoft Office PowerPoint</Application>
  <PresentationFormat>Širokoúhlá obrazovka</PresentationFormat>
  <Paragraphs>102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Nový Jan</dc:creator>
  <cp:lastModifiedBy>Pánková Pavlína</cp:lastModifiedBy>
  <cp:revision>39</cp:revision>
  <cp:lastPrinted>2025-01-20T13:27:32Z</cp:lastPrinted>
  <dcterms:created xsi:type="dcterms:W3CDTF">2023-01-12T13:43:47Z</dcterms:created>
  <dcterms:modified xsi:type="dcterms:W3CDTF">2025-01-20T13:31:36Z</dcterms:modified>
</cp:coreProperties>
</file>