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95" r:id="rId3"/>
    <p:sldId id="294" r:id="rId4"/>
    <p:sldId id="282" r:id="rId5"/>
    <p:sldId id="281" r:id="rId6"/>
    <p:sldId id="278" r:id="rId7"/>
    <p:sldId id="284" r:id="rId8"/>
    <p:sldId id="289" r:id="rId9"/>
    <p:sldId id="279" r:id="rId10"/>
    <p:sldId id="286" r:id="rId11"/>
    <p:sldId id="285" r:id="rId12"/>
    <p:sldId id="280" r:id="rId13"/>
    <p:sldId id="261" r:id="rId14"/>
    <p:sldId id="256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FF"/>
    <a:srgbClr val="000DFF"/>
    <a:srgbClr val="010F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Obrázek 6" descr="Obsah obrázku text, Písmo, klipart, design&#10;&#10;Popis byl vytvořen automaticky">
            <a:extLst>
              <a:ext uri="{FF2B5EF4-FFF2-40B4-BE49-F238E27FC236}">
                <a16:creationId xmlns:a16="http://schemas.microsoft.com/office/drawing/2014/main" id="{AD4CC2CD-9D5F-D41E-64A0-3C7230178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3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DE276-40CA-0EC1-8FC5-422C1B21A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E0C9-F436-FCB9-FE1B-618A4077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AD34FCD-C78C-E951-A7FD-E12DB69AD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ACE9985-B557-26FB-D367-D8456E74E2D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6D00C05-4BF7-B0A8-28E1-5418BB6F76FA}"/>
              </a:ext>
            </a:extLst>
          </p:cNvPr>
          <p:cNvSpPr txBox="1"/>
          <p:nvPr/>
        </p:nvSpPr>
        <p:spPr>
          <a:xfrm>
            <a:off x="632254" y="802694"/>
            <a:ext cx="10820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Vlastimil Skála - radní</a:t>
            </a:r>
          </a:p>
          <a:p>
            <a:endParaRPr lang="cs-CZ" sz="1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kultury a památkové péče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v oblasti kultury a památkové péče: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kulturní památky, drobné památky, kultura a podpora divadelních souborů a hudebních těles;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Oblastní muzeum v Ústí nad Labem, nová PO Ústeckého kraje, příprava projektového záměru na opravu dřevěných prvků popraviště na Větruši, spolupráce s UAPP na archeologickém výzkumu v Ústí nad Labem – Justiční palác;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Knihovna Ústeckého kraje, výročí 80 let založení knihovny, podání projektu kreativního centra v městské části </a:t>
            </a:r>
            <a:r>
              <a:rPr lang="cs-CZ" sz="24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Střekov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 a Vily na Schodech, do programu OPST.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573FD0-E11E-4515-C4AF-5E0E9F5FB22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800720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6B4D8-EE8C-2D79-4BC3-67B9D496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CEAC-014B-A71A-2B49-7A47E93C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0C87F43-63F7-B5C8-7459-7321DE1BC7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0CF0053-ED40-9A17-90F3-909B2D5BCAF6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D9E59E-9F72-D1A0-18F0-F4BC4FA93DE9}"/>
              </a:ext>
            </a:extLst>
          </p:cNvPr>
          <p:cNvSpPr txBox="1"/>
          <p:nvPr/>
        </p:nvSpPr>
        <p:spPr>
          <a:xfrm>
            <a:off x="838200" y="922336"/>
            <a:ext cx="105352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Jiří Valenta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působnosti Inovačního centra Ústeckého kraje, z. 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firmy: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Programy a služby pro inovativní firmy (inkubační programy, program 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Platinn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, Inovační vouchery ÚK);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Konzultace v oblasti zavádění inovací, financování projektů, komercializace výsledků a další.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města: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dotačních výzev (zahraničních i tuzemských);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Developing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projektů (např. komunikace se zahraničním konsorciem, zakládání vhodných partnerských konsorcií, „spojka“ mezi obcemi/městy a institucemi vyhlašující výzvy);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Propojování s relevantními subjekty na základě potřeb měst a obcí.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F669D4-52E2-A21B-3639-889FDD8F0DE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43017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C1887-1E05-BD29-BEFE-1744E321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2A86B-C8AF-E341-B594-8A642DBC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894B955-EF6E-1282-EF8C-3A5D224D4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73540BB-DC9F-2F25-BC56-C27B756C48F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1E310B-6F4F-8C2A-5E17-95AAC795CAEF}"/>
              </a:ext>
            </a:extLst>
          </p:cNvPr>
          <p:cNvSpPr txBox="1"/>
          <p:nvPr/>
        </p:nvSpPr>
        <p:spPr>
          <a:xfrm>
            <a:off x="739346" y="1027906"/>
            <a:ext cx="105352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Jindra Zalabáková - 1. náměstkyně hejtmana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školství, mládeže a sportu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Prevence rizikového chování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Sport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Volný čas;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Obědy do škol.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Připravujeme SPC s vyšší kapacitou pro děti s PAS;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Modernizace středních škol</a:t>
            </a:r>
          </a:p>
          <a:p>
            <a:pPr lvl="1"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B38F06-21E9-19E9-7F3A-ED228FDCB6C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1657100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1B9C5C26-DA09-8BA4-B398-68E609C30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9346" y="812503"/>
            <a:ext cx="10713308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Richard Brabec - hejtman Ústeckého kraje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podpory podnikání, inovací a transformace, Fondu spravedlivé transformace, fondů MŽP, MMR, legislativy, krizového řízení, informačních technologií, vnějších a zahraničních vztahů, regionálního rozvoje a cestovního ruchu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Operační program Spravedlivá transformace </a:t>
            </a: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výzvy na posílení sociální stability, regionální školství (učebny, jídelny, sportoviště), konektivita ZŠ, zájmové vzdělávání (ZUŠ), řemeslné inkubátory,  obnova území; Transformační centrum ÚK – „Pánevní znělky“;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cs-CZ" sz="17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program: Pošta Partner </a:t>
            </a:r>
            <a:r>
              <a:rPr lang="cs-CZ" sz="1700" dirty="0">
                <a:solidFill>
                  <a:srgbClr val="010FFF"/>
                </a:solidFill>
                <a:latin typeface="Century Gothic" panose="020B0502020202020204" pitchFamily="34" charset="0"/>
              </a:rPr>
              <a:t>– pro obce do 3000 ob. – 9/2025;</a:t>
            </a: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srgbClr val="010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Nabídka bezplatných služeb ECUK obcím: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využití služeb „</a:t>
            </a:r>
            <a:r>
              <a:rPr kumimoji="0" lang="cs-CZ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termosnímkování</a:t>
            </a: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 budov a měření elektrických sítí pro optimalizace nákladů;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implementace aplikace Krajský energetický management v obcích (KEM 2.0);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pomoc s nastavením modelů sdílení dle LEX OZE II (aktivní zákazník, energetická společenství).</a:t>
            </a: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cs-CZ" sz="17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Návrat do budoucnosti – intenzivní modernizace středních škol </a:t>
            </a:r>
            <a:r>
              <a:rPr lang="cs-CZ" sz="1700" dirty="0">
                <a:solidFill>
                  <a:srgbClr val="010FFF"/>
                </a:solidFill>
                <a:latin typeface="Century Gothic" panose="020B0502020202020204" pitchFamily="34" charset="0"/>
              </a:rPr>
              <a:t>(technologické zázemí a příprava studentů na digitální buducnost; Licence AI pro školy a AI předmětové kabinety);</a:t>
            </a: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kumimoji="0" lang="cs-CZ" sz="170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Jezero Milada</a:t>
            </a:r>
            <a:r>
              <a:rPr kumimoji="0" lang="cs-CZ" sz="170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spolupráce Ústeckého kraje a Statutárního města Ústí nad Labem na rozvoji potenciálu území;</a:t>
            </a: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kumimoji="0" lang="cs-CZ" sz="170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Destinační management území Českého středohoří </a:t>
            </a:r>
            <a:r>
              <a:rPr kumimoji="0" lang="cs-CZ" sz="170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iniciativa k založení destinační agentury v kooperaci subjektů Ústecký kraj, Statutární město Ústí nad Labem a město Litoměřice.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90591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4194C-3BDB-60BA-14E6-3598E1D5D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880D9-D6D5-15DA-2768-2CB9103A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C0CB447-B117-B97D-E439-31752EFDB4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199FFEE-623B-6A11-C2F3-647F039C7170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1D6A65-A1A5-D6D3-F2CC-BF34D02BFA20}"/>
              </a:ext>
            </a:extLst>
          </p:cNvPr>
          <p:cNvSpPr txBox="1"/>
          <p:nvPr/>
        </p:nvSpPr>
        <p:spPr>
          <a:xfrm>
            <a:off x="632254" y="673356"/>
            <a:ext cx="105352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Tomáš </a:t>
            </a:r>
            <a:r>
              <a:rPr lang="cs-CZ" sz="2800" b="1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Kirbs</a:t>
            </a: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- náměstek hejtmana</a:t>
            </a:r>
          </a:p>
          <a:p>
            <a:pPr algn="just"/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životního prostředí, zemědělství a rozvoje venkova, územního plánování a stavebního řádu</a:t>
            </a: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34D128-F39B-78A4-EF67-1EA2D596BE28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  <p:graphicFrame>
        <p:nvGraphicFramePr>
          <p:cNvPr id="3" name="Zástupný obsah 10">
            <a:extLst>
              <a:ext uri="{FF2B5EF4-FFF2-40B4-BE49-F238E27FC236}">
                <a16:creationId xmlns:a16="http://schemas.microsoft.com/office/drawing/2014/main" id="{2349A86A-D5F8-96C8-8850-A32CCD2AB9A2}"/>
              </a:ext>
            </a:extLst>
          </p:cNvPr>
          <p:cNvGraphicFramePr>
            <a:graphicFrameLocks/>
          </p:cNvGraphicFramePr>
          <p:nvPr/>
        </p:nvGraphicFramePr>
        <p:xfrm>
          <a:off x="4249973" y="1848946"/>
          <a:ext cx="3692055" cy="457096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29228">
                  <a:extLst>
                    <a:ext uri="{9D8B030D-6E8A-4147-A177-3AD203B41FA5}">
                      <a16:colId xmlns:a16="http://schemas.microsoft.com/office/drawing/2014/main" val="3676744541"/>
                    </a:ext>
                  </a:extLst>
                </a:gridCol>
                <a:gridCol w="1332143">
                  <a:extLst>
                    <a:ext uri="{9D8B030D-6E8A-4147-A177-3AD203B41FA5}">
                      <a16:colId xmlns:a16="http://schemas.microsoft.com/office/drawing/2014/main" val="3005772340"/>
                    </a:ext>
                  </a:extLst>
                </a:gridCol>
                <a:gridCol w="1230684">
                  <a:extLst>
                    <a:ext uri="{9D8B030D-6E8A-4147-A177-3AD203B41FA5}">
                      <a16:colId xmlns:a16="http://schemas.microsoft.com/office/drawing/2014/main" val="3801986069"/>
                    </a:ext>
                  </a:extLst>
                </a:gridCol>
              </a:tblGrid>
              <a:tr h="931061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10FFF"/>
                          </a:solidFill>
                        </a:rPr>
                        <a:t>Program obnovy venkova Ústeckého kraje v okrese Ústí nad Labem</a:t>
                      </a:r>
                      <a:endParaRPr lang="cs-CZ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26477"/>
                  </a:ext>
                </a:extLst>
              </a:tr>
              <a:tr h="86723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Rok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Podpořené projekty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Výše dotace</a:t>
                      </a:r>
                    </a:p>
                    <a:p>
                      <a:pPr algn="ctr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(Kč)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7432829"/>
                  </a:ext>
                </a:extLst>
              </a:tr>
              <a:tr h="607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2022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8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1,9 milionu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1538463"/>
                  </a:ext>
                </a:extLst>
              </a:tr>
              <a:tr h="607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2023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7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1,4 milionu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9900175"/>
                  </a:ext>
                </a:extLst>
              </a:tr>
              <a:tr h="691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2024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3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2 miliony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4925739"/>
                  </a:ext>
                </a:extLst>
              </a:tr>
              <a:tr h="867236">
                <a:tc gridSpan="2"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Celkem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5,3 milionů Kč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9765614"/>
                  </a:ext>
                </a:extLst>
              </a:tr>
            </a:tbl>
          </a:graphicData>
        </a:graphic>
      </p:graphicFrame>
      <p:graphicFrame>
        <p:nvGraphicFramePr>
          <p:cNvPr id="6" name="Zástupný obsah 6">
            <a:extLst>
              <a:ext uri="{FF2B5EF4-FFF2-40B4-BE49-F238E27FC236}">
                <a16:creationId xmlns:a16="http://schemas.microsoft.com/office/drawing/2014/main" id="{A6462C85-7DEE-9DB8-2488-B4AB2EAA2CDF}"/>
              </a:ext>
            </a:extLst>
          </p:cNvPr>
          <p:cNvGraphicFramePr>
            <a:graphicFrameLocks/>
          </p:cNvGraphicFramePr>
          <p:nvPr/>
        </p:nvGraphicFramePr>
        <p:xfrm>
          <a:off x="7942028" y="1848945"/>
          <a:ext cx="3411771" cy="457302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25917">
                  <a:extLst>
                    <a:ext uri="{9D8B030D-6E8A-4147-A177-3AD203B41FA5}">
                      <a16:colId xmlns:a16="http://schemas.microsoft.com/office/drawing/2014/main" val="1083209846"/>
                    </a:ext>
                  </a:extLst>
                </a:gridCol>
                <a:gridCol w="1485854">
                  <a:extLst>
                    <a:ext uri="{9D8B030D-6E8A-4147-A177-3AD203B41FA5}">
                      <a16:colId xmlns:a16="http://schemas.microsoft.com/office/drawing/2014/main" val="2792370718"/>
                    </a:ext>
                  </a:extLst>
                </a:gridCol>
              </a:tblGrid>
              <a:tr h="482501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10FFF"/>
                          </a:solidFill>
                        </a:rPr>
                        <a:t>Obchůdek 2021+ 4. výzva</a:t>
                      </a:r>
                      <a:endParaRPr lang="cs-CZ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6801222"/>
                  </a:ext>
                </a:extLst>
              </a:tr>
              <a:tr h="853464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Vyhlášení a zveřejnění programu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kern="1200" dirty="0">
                          <a:solidFill>
                            <a:srgbClr val="010FFF"/>
                          </a:solidFill>
                          <a:effectLst/>
                        </a:rPr>
                        <a:t>06.05.2025 </a:t>
                      </a:r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538378"/>
                  </a:ext>
                </a:extLst>
              </a:tr>
              <a:tr h="597425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Lhůta pro podání žádosti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09.06. 2025 – 22.06.2025 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536877"/>
                  </a:ext>
                </a:extLst>
              </a:tr>
              <a:tr h="597425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Hodnocení a výběr žádostí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červenec 2025 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0764819"/>
                  </a:ext>
                </a:extLst>
              </a:tr>
              <a:tr h="1109503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Rozhodnutí Rady Ústeckého kraje o poskytnutí dotace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srpen 2025 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097901"/>
                  </a:ext>
                </a:extLst>
              </a:tr>
              <a:tr h="597425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Zveřejnění výsledků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srpen 2025 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052846"/>
                  </a:ext>
                </a:extLst>
              </a:tr>
              <a:tr h="331618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010FFF"/>
                          </a:solidFill>
                          <a:effectLst/>
                        </a:rPr>
                        <a:t>Podpis smlouvy 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rgbClr val="010FFF"/>
                          </a:solidFill>
                          <a:effectLst/>
                        </a:rPr>
                        <a:t>září 2025  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287007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CDFAAF9-D27E-E848-848A-208DBCBD748C}"/>
              </a:ext>
            </a:extLst>
          </p:cNvPr>
          <p:cNvGraphicFramePr>
            <a:graphicFrameLocks noGrp="1"/>
          </p:cNvGraphicFramePr>
          <p:nvPr/>
        </p:nvGraphicFramePr>
        <p:xfrm>
          <a:off x="632254" y="1844388"/>
          <a:ext cx="3617719" cy="45765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17719">
                  <a:extLst>
                    <a:ext uri="{9D8B030D-6E8A-4147-A177-3AD203B41FA5}">
                      <a16:colId xmlns:a16="http://schemas.microsoft.com/office/drawing/2014/main" val="3785783008"/>
                    </a:ext>
                  </a:extLst>
                </a:gridCol>
              </a:tblGrid>
              <a:tr h="89979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10FFF"/>
                          </a:solidFill>
                        </a:rPr>
                        <a:t>Programu pro podporu odpadového hospodářství obcí 2025 </a:t>
                      </a:r>
                      <a:r>
                        <a:rPr lang="cs-CZ" dirty="0">
                          <a:solidFill>
                            <a:srgbClr val="010FFF"/>
                          </a:solidFill>
                        </a:rPr>
                        <a:t>v okrese Ústí nad Labem</a:t>
                      </a:r>
                      <a:endParaRPr lang="cs-CZ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978007"/>
                  </a:ext>
                </a:extLst>
              </a:tr>
              <a:tr h="357283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Homole u Panny 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2070404"/>
                  </a:ext>
                </a:extLst>
              </a:tr>
              <a:tr h="35728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Systém chytrého třídění</a:t>
                      </a:r>
                      <a:endParaRPr lang="cs-CZ" sz="1600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3227680"/>
                  </a:ext>
                </a:extLst>
              </a:tr>
              <a:tr h="357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Trmice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731450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Vybavení a modernizace sběrného místa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3352793"/>
                  </a:ext>
                </a:extLst>
              </a:tr>
              <a:tr h="357283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Velké Březno 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579413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Kontejnerová stání z recyklovaného kompozitu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5247975"/>
                  </a:ext>
                </a:extLst>
              </a:tr>
              <a:tr h="357283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010FFF"/>
                          </a:solidFill>
                        </a:rPr>
                        <a:t>Malé Březno 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0849789"/>
                  </a:ext>
                </a:extLst>
              </a:tr>
              <a:tr h="625246"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solidFill>
                            <a:srgbClr val="010FFF"/>
                          </a:solidFill>
                        </a:rPr>
                        <a:t>Vybavení domácností kompostéry</a:t>
                      </a:r>
                      <a:endParaRPr lang="cs-CZ" sz="1600" b="1" dirty="0">
                        <a:solidFill>
                          <a:srgbClr val="010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867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36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B946C-2A8C-D089-4CC2-AF387E125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31B7-C4DB-B5D1-6CDA-3BB4F7C5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63F9AFA-304F-9262-38CC-8120893BE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7EB1B0-3EBD-DDDE-D9F9-E631F9F6310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7107CC-C166-0A8A-F349-7784CB575760}"/>
              </a:ext>
            </a:extLst>
          </p:cNvPr>
          <p:cNvSpPr txBox="1"/>
          <p:nvPr/>
        </p:nvSpPr>
        <p:spPr>
          <a:xfrm>
            <a:off x="867968" y="1101798"/>
            <a:ext cx="106917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PaedDr. Jiří Kulhánek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sociálních věcí, bezpečnosti a sociálně vyloučených lokalit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FST – výzva 58 do 30. 6. 2025, Udržení sociální stability kraje;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Změna složení regionálních komisí, obce II. a III. stupně;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sociálních služeb.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F8CF95-E18C-BA22-DB59-D80CE6EA2D0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96297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F4ABB-126E-1369-1C02-041962FF5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98B80-EFB4-77AC-16F5-12AB76A7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EDBF49-E6DC-F8E8-7BF8-9C830B5F9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985F2D3-1B31-1683-083F-8726D479DAE0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D8B9EF-1C69-FE71-4A54-15E09D0BF2FF}"/>
              </a:ext>
            </a:extLst>
          </p:cNvPr>
          <p:cNvSpPr txBox="1"/>
          <p:nvPr/>
        </p:nvSpPr>
        <p:spPr>
          <a:xfrm>
            <a:off x="838200" y="905245"/>
            <a:ext cx="1053525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Bc. Jiří Fedoriška, MBA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investic a majetku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realizace akcí: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„Rekonstrukce mostu E. Beneše, ÚL“ za 630 mil. Kč vč. DPH a „SPŠ ÚL, Resslova 5 - středisko Stříbrníky - </a:t>
            </a:r>
            <a:r>
              <a:rPr lang="cs-CZ" sz="24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 objektu” za 553,6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příprava akce: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„</a:t>
            </a:r>
            <a:r>
              <a:rPr lang="pl-PL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Knihovna Ústeckého kraje – revitalizace sídla v ul. W. Churchilla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” za 48,4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500" dirty="0">
                <a:solidFill>
                  <a:srgbClr val="010FFF"/>
                </a:solidFill>
                <a:latin typeface="Century Gothic" panose="020B0502020202020204" pitchFamily="34" charset="0"/>
              </a:rPr>
              <a:t>prodej 50% obchodního podílu ve společnosti Severočeské divadlo s. r. o. za 79,3 mil. Kč a nákup nemovitých a movitých věcí pro činnost Oblastního muzea v Ústí nad Labem, p. o. za 178,4 mil. Kč;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500" dirty="0">
                <a:solidFill>
                  <a:srgbClr val="010FFF"/>
                </a:solidFill>
                <a:latin typeface="Century Gothic" panose="020B0502020202020204" pitchFamily="34" charset="0"/>
              </a:rPr>
              <a:t>nákup pozemku v k. </a:t>
            </a:r>
            <a:r>
              <a:rPr lang="cs-CZ" sz="25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ú.</a:t>
            </a:r>
            <a:r>
              <a:rPr lang="cs-CZ" sz="2500" dirty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  <a:r>
              <a:rPr lang="cs-CZ" sz="25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Klíše</a:t>
            </a:r>
            <a:r>
              <a:rPr lang="cs-CZ" sz="2500" dirty="0">
                <a:solidFill>
                  <a:srgbClr val="010FFF"/>
                </a:solidFill>
                <a:latin typeface="Century Gothic" panose="020B0502020202020204" pitchFamily="34" charset="0"/>
              </a:rPr>
              <a:t> od UJEP v Ústí nad Labem za 140 tis. Kč pro potřeby vybudování moderní učebny v přírodě pro SPŠ, Ústí nad Labem, Resslova 5, p. o.;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48F98AB-4E3F-3A44-650A-C0F5C02ACE1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200985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545A3-E700-9662-8470-934B7EE00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43BF0-BC64-47D5-448D-883FB559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D2D0880-BDC1-A3BE-A2D0-C04C7AB6CB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1126C26-B5C4-BFE4-6832-B1AE946AA40F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9C4485E-A5B2-7061-603B-876B79893FF5}"/>
              </a:ext>
            </a:extLst>
          </p:cNvPr>
          <p:cNvSpPr txBox="1"/>
          <p:nvPr/>
        </p:nvSpPr>
        <p:spPr>
          <a:xfrm>
            <a:off x="867969" y="1101798"/>
            <a:ext cx="105352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Marek Hrvol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sociálně vyloučených lokalit</a:t>
            </a: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33B5F0-0B1E-D61F-DAC2-03E21B9D467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51738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2F8AF-04F2-BE57-BF3E-93ED27BD2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EBA27-3E6B-2E2F-9A6C-38D2FB94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3926C52-EFC8-0AC7-2F24-596B3216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FAA55F3-5B05-1D6E-FE74-97751B02F304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2CF1F8-74E0-A8AB-B3A5-DA4FB450DD0C}"/>
              </a:ext>
            </a:extLst>
          </p:cNvPr>
          <p:cNvSpPr txBox="1"/>
          <p:nvPr/>
        </p:nvSpPr>
        <p:spPr>
          <a:xfrm>
            <a:off x="867969" y="1101798"/>
            <a:ext cx="10535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Radim Laibl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zdravotnictví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Nemocnice Krajské zdravotní, a. s. / Zdravotnická záchranná služba Ústeckého kraje, p. o. / PL Petrohrad / Dětské centrum ÚK;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DP na podporu dostupnosti zdravotních služeb v primární péči a pro občany se vzácným, onkologickým či kombinovaným postižením na podporu léčebné rehabilitace a rehabilitačních pobytů.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71914C-79AC-B7DE-E095-F7A36433CCAC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71985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B48E5-9D52-C421-F849-3AEE2FD22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23FC-E3DF-2B77-AC56-27911A9F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503E9CA-2598-8E4D-016D-31F2FA94E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2346ED1-8C05-A115-DF1A-03F8EA8E41E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962DE9-6191-9072-C632-EF7D87058729}"/>
              </a:ext>
            </a:extLst>
          </p:cNvPr>
          <p:cNvSpPr txBox="1"/>
          <p:nvPr/>
        </p:nvSpPr>
        <p:spPr>
          <a:xfrm>
            <a:off x="867969" y="1101798"/>
            <a:ext cx="105352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Bc. Tomáš Rieger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dopravy a silničního hospodářství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 roce 2025 se v okrese Ústí nad Labem plánuje několik oprav živičného povrchu (např. Telnice –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Nakléřov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, Předlice – ul. Hrbovická, Řehlovice průtah obcí, Zubrnice,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Sebuzín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, Krásný Les –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Nakléřov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, Dubice průtah obcí, Varvažov, Chabařovice OK – průmysl. areál) v celkové hodnotě cca 73 mil. Kč a mj. 2 rekonstrukce mostů na silnicích ve Verneřicích a Chabařovicích v hodnotě 18 mil. Kč.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369C95-4FD4-9006-A277-E2382628B872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49751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09B45-FFF0-377C-68BD-9F68C8F5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89596-BDA8-8B46-CDE0-EBE69C9D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3D572D-C04D-8DA1-63FD-F7A13E0E8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4C99526-8F22-0CCD-4076-D83DA9E3ED7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14B9E6E-DEE9-D89F-C00F-027C9FBE3006}"/>
              </a:ext>
            </a:extLst>
          </p:cNvPr>
          <p:cNvSpPr txBox="1"/>
          <p:nvPr/>
        </p:nvSpPr>
        <p:spPr>
          <a:xfrm>
            <a:off x="867969" y="1101798"/>
            <a:ext cx="105352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Jan Růžička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finanční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Možnost zhodnocování finančních prostředků obcí a jimi zřizovaných organizací formou cash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poolingu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Platební portál Ústeckého kraje.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9680D8-7841-06AC-666D-F6ACADF8E07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20. května 2025 Ústí nad Labem</a:t>
            </a:r>
          </a:p>
        </p:txBody>
      </p:sp>
    </p:spTree>
    <p:extLst>
      <p:ext uri="{BB962C8B-B14F-4D97-AF65-F5344CB8AC3E}">
        <p14:creationId xmlns:p14="http://schemas.microsoft.com/office/powerpoint/2010/main" val="340144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1184</Words>
  <Application>Microsoft Office PowerPoint</Application>
  <PresentationFormat>Širokoúhlá obrazovka</PresentationFormat>
  <Paragraphs>139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Pánková Pavlína</cp:lastModifiedBy>
  <cp:revision>92</cp:revision>
  <cp:lastPrinted>2025-05-19T09:14:49Z</cp:lastPrinted>
  <dcterms:created xsi:type="dcterms:W3CDTF">2023-01-12T13:43:47Z</dcterms:created>
  <dcterms:modified xsi:type="dcterms:W3CDTF">2025-05-19T10:27:33Z</dcterms:modified>
</cp:coreProperties>
</file>