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9" r:id="rId3"/>
    <p:sldId id="265" r:id="rId4"/>
    <p:sldId id="293" r:id="rId5"/>
    <p:sldId id="343" r:id="rId6"/>
    <p:sldId id="344" r:id="rId7"/>
    <p:sldId id="338" r:id="rId8"/>
    <p:sldId id="339" r:id="rId9"/>
    <p:sldId id="340" r:id="rId10"/>
    <p:sldId id="286" r:id="rId11"/>
    <p:sldId id="287" r:id="rId12"/>
    <p:sldId id="294" r:id="rId13"/>
    <p:sldId id="274" r:id="rId14"/>
    <p:sldId id="341" r:id="rId15"/>
    <p:sldId id="342" r:id="rId16"/>
    <p:sldId id="330" r:id="rId17"/>
    <p:sldId id="331" r:id="rId18"/>
    <p:sldId id="334" r:id="rId19"/>
    <p:sldId id="335" r:id="rId20"/>
    <p:sldId id="336" r:id="rId21"/>
    <p:sldId id="337" r:id="rId22"/>
    <p:sldId id="282" r:id="rId23"/>
    <p:sldId id="332" r:id="rId24"/>
    <p:sldId id="333" r:id="rId25"/>
    <p:sldId id="260" r:id="rId2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7FF"/>
    <a:srgbClr val="010FFF"/>
    <a:srgbClr val="000DFF"/>
    <a:srgbClr val="9B9DF3"/>
    <a:srgbClr val="4F53E9"/>
    <a:srgbClr val="4C5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8.66\DS\_Odd&#283;len&#237;%20pozemn&#237;ch%20komunikac&#237;\VZ%20-%20Ve&#345;ejn&#233;%20zak&#225;zky\2016-VZ-DS-20%20-%20Diagnostika%20silnic%20a%20v&#253;sledky%20ALL\Data%202022-12-06\Okresy-celke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D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1" dirty="0">
                <a:solidFill>
                  <a:srgbClr val="000DFF"/>
                </a:solidFill>
              </a:rPr>
              <a:t>Klasifikace stavu silnic </a:t>
            </a:r>
          </a:p>
        </c:rich>
      </c:tx>
      <c:layout>
        <c:manualLayout>
          <c:xMode val="edge"/>
          <c:yMode val="edge"/>
          <c:x val="1.2982237885615342E-2"/>
          <c:y val="3.2959909222753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D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9227288051299684E-2"/>
          <c:y val="0.14835509661854063"/>
          <c:w val="0.69683324149865122"/>
          <c:h val="0.577886841162896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Okresy!$C$3</c:f>
              <c:strCache>
                <c:ptCount val="1"/>
                <c:pt idx="0">
                  <c:v>výborný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Okresy!$C$4:$C$10</c:f>
              <c:numCache>
                <c:formatCode>#,##0</c:formatCode>
                <c:ptCount val="7"/>
                <c:pt idx="0">
                  <c:v>153803</c:v>
                </c:pt>
                <c:pt idx="1">
                  <c:v>177527</c:v>
                </c:pt>
                <c:pt idx="2">
                  <c:v>211224</c:v>
                </c:pt>
                <c:pt idx="3">
                  <c:v>156216</c:v>
                </c:pt>
                <c:pt idx="4">
                  <c:v>32930</c:v>
                </c:pt>
                <c:pt idx="5">
                  <c:v>53964</c:v>
                </c:pt>
                <c:pt idx="6">
                  <c:v>36367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09-4856-8B5D-76DABF8D8943}"/>
            </c:ext>
          </c:extLst>
        </c:ser>
        <c:ser>
          <c:idx val="1"/>
          <c:order val="1"/>
          <c:tx>
            <c:strRef>
              <c:f>Okresy!$D$3</c:f>
              <c:strCache>
                <c:ptCount val="1"/>
                <c:pt idx="0">
                  <c:v>dobrý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Okresy!$D$4:$D$10</c:f>
              <c:numCache>
                <c:formatCode>#,##0</c:formatCode>
                <c:ptCount val="7"/>
                <c:pt idx="0">
                  <c:v>194754</c:v>
                </c:pt>
                <c:pt idx="1">
                  <c:v>160234</c:v>
                </c:pt>
                <c:pt idx="2">
                  <c:v>209195</c:v>
                </c:pt>
                <c:pt idx="3">
                  <c:v>241970</c:v>
                </c:pt>
                <c:pt idx="4">
                  <c:v>91439</c:v>
                </c:pt>
                <c:pt idx="5">
                  <c:v>98339</c:v>
                </c:pt>
                <c:pt idx="6">
                  <c:v>102389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09-4856-8B5D-76DABF8D8943}"/>
            </c:ext>
          </c:extLst>
        </c:ser>
        <c:ser>
          <c:idx val="2"/>
          <c:order val="2"/>
          <c:tx>
            <c:strRef>
              <c:f>Okresy!$E$3</c:f>
              <c:strCache>
                <c:ptCount val="1"/>
                <c:pt idx="0">
                  <c:v>vyhovující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Okresy!$E$4:$E$10</c:f>
              <c:numCache>
                <c:formatCode>#,##0</c:formatCode>
                <c:ptCount val="7"/>
                <c:pt idx="0">
                  <c:v>74814</c:v>
                </c:pt>
                <c:pt idx="1">
                  <c:v>67124</c:v>
                </c:pt>
                <c:pt idx="2">
                  <c:v>100389</c:v>
                </c:pt>
                <c:pt idx="3">
                  <c:v>108299</c:v>
                </c:pt>
                <c:pt idx="4">
                  <c:v>40619</c:v>
                </c:pt>
                <c:pt idx="5">
                  <c:v>60744</c:v>
                </c:pt>
                <c:pt idx="6">
                  <c:v>62044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09-4856-8B5D-76DABF8D8943}"/>
            </c:ext>
          </c:extLst>
        </c:ser>
        <c:ser>
          <c:idx val="3"/>
          <c:order val="3"/>
          <c:tx>
            <c:strRef>
              <c:f>Okresy!$F$3</c:f>
              <c:strCache>
                <c:ptCount val="1"/>
                <c:pt idx="0">
                  <c:v>nevyhovující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Okresy!$F$4:$F$10</c:f>
              <c:numCache>
                <c:formatCode>#,##0</c:formatCode>
                <c:ptCount val="7"/>
                <c:pt idx="0">
                  <c:v>76060</c:v>
                </c:pt>
                <c:pt idx="1">
                  <c:v>72195</c:v>
                </c:pt>
                <c:pt idx="2">
                  <c:v>151122</c:v>
                </c:pt>
                <c:pt idx="3">
                  <c:v>180523</c:v>
                </c:pt>
                <c:pt idx="4">
                  <c:v>29711</c:v>
                </c:pt>
                <c:pt idx="5">
                  <c:v>76743</c:v>
                </c:pt>
                <c:pt idx="6">
                  <c:v>58730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09-4856-8B5D-76DABF8D8943}"/>
            </c:ext>
          </c:extLst>
        </c:ser>
        <c:ser>
          <c:idx val="4"/>
          <c:order val="4"/>
          <c:tx>
            <c:strRef>
              <c:f>Okresy!$G$3</c:f>
              <c:strCache>
                <c:ptCount val="1"/>
                <c:pt idx="0">
                  <c:v>havarijní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Okresy!$G$4:$G$10</c:f>
              <c:numCache>
                <c:formatCode>#,##0</c:formatCode>
                <c:ptCount val="7"/>
                <c:pt idx="0">
                  <c:v>52851</c:v>
                </c:pt>
                <c:pt idx="1">
                  <c:v>64431</c:v>
                </c:pt>
                <c:pt idx="2">
                  <c:v>144624</c:v>
                </c:pt>
                <c:pt idx="3">
                  <c:v>179936</c:v>
                </c:pt>
                <c:pt idx="4">
                  <c:v>12047</c:v>
                </c:pt>
                <c:pt idx="5">
                  <c:v>46787</c:v>
                </c:pt>
                <c:pt idx="6">
                  <c:v>65448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09-4856-8B5D-76DABF8D8943}"/>
            </c:ext>
          </c:extLst>
        </c:ser>
        <c:ser>
          <c:idx val="5"/>
          <c:order val="5"/>
          <c:tx>
            <c:strRef>
              <c:f>Okresy!$I$3</c:f>
              <c:strCache>
                <c:ptCount val="1"/>
                <c:pt idx="0">
                  <c:v>Klasifikace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Okresy!$I$4:$I$10</c:f>
              <c:numCache>
                <c:formatCode>#,##0.00</c:formatCode>
                <c:ptCount val="7"/>
                <c:pt idx="0">
                  <c:v>2.4195030799482873</c:v>
                </c:pt>
                <c:pt idx="1">
                  <c:v>2.4197144656341236</c:v>
                </c:pt>
                <c:pt idx="2">
                  <c:v>2.7657558471331964</c:v>
                </c:pt>
                <c:pt idx="3">
                  <c:v>2.9838432470840099</c:v>
                </c:pt>
                <c:pt idx="4">
                  <c:v>2.4994147407930503</c:v>
                </c:pt>
                <c:pt idx="5">
                  <c:v>2.8931893741996633</c:v>
                </c:pt>
                <c:pt idx="6">
                  <c:v>3.0446276363323057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A09-4856-8B5D-76DABF8D8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8600480"/>
        <c:axId val="230839088"/>
      </c:barChart>
      <c:lineChart>
        <c:grouping val="standard"/>
        <c:varyColors val="0"/>
        <c:ser>
          <c:idx val="6"/>
          <c:order val="6"/>
          <c:tx>
            <c:strRef>
              <c:f>Okresy!$I$3</c:f>
              <c:strCache>
                <c:ptCount val="1"/>
                <c:pt idx="0">
                  <c:v>Klasifikace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Okresy!$I$4:$I$10</c:f>
              <c:numCache>
                <c:formatCode>#,##0.00</c:formatCode>
                <c:ptCount val="7"/>
                <c:pt idx="0">
                  <c:v>2.4195030799482873</c:v>
                </c:pt>
                <c:pt idx="1">
                  <c:v>2.4197144656341236</c:v>
                </c:pt>
                <c:pt idx="2">
                  <c:v>2.7657558471331964</c:v>
                </c:pt>
                <c:pt idx="3">
                  <c:v>2.9838432470840099</c:v>
                </c:pt>
                <c:pt idx="4">
                  <c:v>2.4994147407930503</c:v>
                </c:pt>
                <c:pt idx="5">
                  <c:v>2.8931893741996633</c:v>
                </c:pt>
                <c:pt idx="6">
                  <c:v>3.0446276363323057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A09-4856-8B5D-76DABF8D8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911216"/>
        <c:axId val="443188600"/>
      </c:lineChart>
      <c:catAx>
        <c:axId val="52860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30839088"/>
        <c:crosses val="autoZero"/>
        <c:auto val="1"/>
        <c:lblAlgn val="ctr"/>
        <c:lblOffset val="100"/>
        <c:noMultiLvlLbl val="0"/>
      </c:catAx>
      <c:valAx>
        <c:axId val="23083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28600480"/>
        <c:crosses val="autoZero"/>
        <c:crossBetween val="between"/>
      </c:valAx>
      <c:valAx>
        <c:axId val="443188600"/>
        <c:scaling>
          <c:orientation val="minMax"/>
          <c:max val="5"/>
          <c:min val="1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24911216"/>
        <c:crosses val="max"/>
        <c:crossBetween val="between"/>
      </c:valAx>
      <c:catAx>
        <c:axId val="524911216"/>
        <c:scaling>
          <c:orientation val="minMax"/>
        </c:scaling>
        <c:delete val="1"/>
        <c:axPos val="b"/>
        <c:majorTickMark val="out"/>
        <c:minorTickMark val="none"/>
        <c:tickLblPos val="nextTo"/>
        <c:crossAx val="443188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4.4559192493407618E-2"/>
          <c:y val="0.92941244499831832"/>
          <c:w val="0.83222495168614863"/>
          <c:h val="5.0828567968711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F0D86-656B-4472-8896-B9205A5EE9B6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E39AA-C04E-4BA5-B9DF-2C32A4010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9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CB6D-2EAF-4B10-86EE-C40756337E3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3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81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94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0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45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37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36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40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3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14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0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5881-60BC-4503-B5C4-5F5A774FF41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91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3" y="0"/>
            <a:ext cx="12213053" cy="68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kultury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a </a:t>
            </a:r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památkové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péče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4992" y="1902797"/>
            <a:ext cx="108620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Vyhlášené dotační programy – příjem žádostí byl ukončen dne  6. 2. </a:t>
            </a:r>
            <a:r>
              <a:rPr lang="cs-CZ" sz="2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2023:</a:t>
            </a:r>
          </a:p>
          <a:p>
            <a:pPr lvl="0"/>
            <a:endParaRPr lang="cs-CZ" sz="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na záchranu a obnovu kulturních památek Ústeckého kraje </a:t>
            </a: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– 60 milionů Kč,</a:t>
            </a:r>
            <a:endParaRPr lang="cs-CZ" sz="1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Program </a:t>
            </a: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na záchranu a obnovu drobných památek a architektury dotvářející kulturní krajinu Ústeckého kraje – 1 milion </a:t>
            </a: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Kč,</a:t>
            </a:r>
            <a:endParaRPr lang="cs-CZ" sz="1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Program </a:t>
            </a: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podpory regionální kulturní činnosti – 10 milionů </a:t>
            </a: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Kč,</a:t>
            </a:r>
            <a:endParaRPr lang="cs-CZ" sz="1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Program </a:t>
            </a: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podpory aktivit stálých profesionálních divadelních souborů a hudebních těles působících na území Ústeckého kraje – 10 milionů </a:t>
            </a: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Kč.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8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cs-CZ" sz="2000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Zjednodušení dotačních programů - výzvy žadatelům v případě administrativních nedostatků, přílohy žádostí si odbor KP zajišťoval z veřejných zdrojů. I pro rok 2024 se budeme snažit proces ještě více žadatelům zjednodušit</a:t>
            </a:r>
          </a:p>
          <a:p>
            <a:pPr lvl="0"/>
            <a:endParaRPr lang="cs-CZ" sz="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Nové ocenění v oblasti památkové péče, </a:t>
            </a:r>
            <a:r>
              <a:rPr lang="cs-CZ" sz="20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cena hejtmana - </a:t>
            </a:r>
            <a:r>
              <a:rPr lang="cs-CZ" sz="2000" b="1" smtClean="0">
                <a:solidFill>
                  <a:srgbClr val="010FFF"/>
                </a:solidFill>
                <a:latin typeface="Century Gothic" panose="020B0502020202020204" pitchFamily="34" charset="0"/>
              </a:rPr>
              <a:t>Zlaté cimbuří:</a:t>
            </a:r>
            <a:endParaRPr lang="cs-CZ" sz="2000" b="1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o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bnova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kulturní 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památky,</a:t>
            </a: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příkladný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přínos v oblasti péče o kulturní 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dědictví.</a:t>
            </a: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12682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kultury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a </a:t>
            </a:r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památkové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péče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1806440"/>
            <a:ext cx="108620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Počty obdržených </a:t>
            </a:r>
            <a:r>
              <a:rPr lang="cs-CZ" sz="28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žádostí </a:t>
            </a:r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dle jednotlivých dotačních programů </a:t>
            </a:r>
          </a:p>
          <a:p>
            <a:pPr lvl="0" algn="just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na záchranu a obnovu kulturních památek Ústeckého kraje (171 přijatých žádostí, finanční požadavek dle přijatých žádostí 167 985 707 Kč)</a:t>
            </a:r>
          </a:p>
          <a:p>
            <a:pPr lvl="0" algn="just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na záchranu a obnovu drobných památek a architektury dotvářející kulturní krajinu Ústeckého kraje (18 přijatých žádostí, finanční požadavek dle přijatých žádostí 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1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992 570 Kč)</a:t>
            </a:r>
          </a:p>
          <a:p>
            <a:pPr lvl="0" algn="just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podpory regionální kulturní činnosti (254 přijatých žádostí, finanční požadavek dle přijatých žádostí 43 173 283 Kč)</a:t>
            </a:r>
          </a:p>
          <a:p>
            <a:pPr lvl="0" algn="just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podpory aktivit stálých profesionálních divadelních souborů a hudebních těles působících na území Ústeckého kraje (4 přijaté žádosti, finanční požadavek dle přijatých žádostí 11 400 000 Kč)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15415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Ekonomická oblast 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3443" y="2193267"/>
            <a:ext cx="108620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Metodická pomoc obcím v oblasti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účetnictví a rozpočtu, setkání a semináře ve spolupráci s MF 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místních a správních poplatků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vymáhání daňových nedoplatků a porušení rozpočtové kázně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konzultace k zpracování výkazů, k vyplnění příkazových bloků</a:t>
            </a:r>
          </a:p>
          <a:p>
            <a:pPr lvl="0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dotací a vztahů k státnímu rozpočtu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 pro obce z rozpočtu kraje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zprostředkování průtokových dotací ze státního rozpočtu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rozpis a zasílání příspěvku na výkon státní správy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souhrnné podklady pro finanční vypořádání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17556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zdravotnictví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4992" y="1802433"/>
            <a:ext cx="108620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Odbor zdravotnictví </a:t>
            </a: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může obce informovat a spolupracovat s nimi v těchto </a:t>
            </a:r>
            <a:r>
              <a:rPr lang="pl-PL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oblastech:</a:t>
            </a: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zajištění 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a organizace: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lékařské pohotovostní služby,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prohlídek těl zemřelých,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protialkoholní a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protitoxikomanické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záchytné stanice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výběrová řízení před uzavřením smlouvy o poskytování a úhradě zdravotních služeb;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nakládání se zdravotnickou dokumentací v případě zániku oprávnění k poskytování zdravotních služeb;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kontrola výkonu přenesené působnosti obcí (recepty s modrým pruhem – předepisování opiátů);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přestupkové řízení v oblasti zdravotnictví (protikuřácký zákon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383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školství, mládeže a sportu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4992" y="1802433"/>
            <a:ext cx="10862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Metodická podpora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Tvorby rozpočtů škol a školských zařízení (přímé náklady – platy, ONIV),</a:t>
            </a:r>
          </a:p>
          <a:p>
            <a:pPr marL="3429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stanovení platu a přiznání odměny řediteli školy či školského zařízení zřizovatelem  (finanční náklady hrazeny z rozpočtu školy – MŠMT), </a:t>
            </a:r>
          </a:p>
          <a:p>
            <a:pPr marL="3429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vyhlášení a realizace konkursního řízení na obsazení pracovního místa ředitele školy nebo školského zařízení zřizovaného obcí,</a:t>
            </a:r>
          </a:p>
          <a:p>
            <a:pPr marL="3429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jmenování ředitele školy nebo školského zařízení zřizovaného obcí na vedoucí pracovní místo,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oblast primární prevence (konání schůzek se školními metodiky prevence), práce s žáky se SVP zařazenými do ZŠ, metodické vedení v práci s asistenty pedagoga apod. 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Střední 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článek podpory - MŠMT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40796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školství, mládeže a sportu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1898773"/>
            <a:ext cx="10862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 – školství, volný čas: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Primární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prevence </a:t>
            </a:r>
            <a:r>
              <a:rPr lang="cs-CZ" sz="2000" i="1" dirty="0">
                <a:solidFill>
                  <a:srgbClr val="010FFF"/>
                </a:solidFill>
                <a:latin typeface="Century Gothic" panose="020B0502020202020204" pitchFamily="34" charset="0"/>
              </a:rPr>
              <a:t>(</a:t>
            </a:r>
            <a:r>
              <a:rPr lang="cs-CZ" sz="2000" i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vyhlášení 31.10.2023, příjem žádostí 2.1. 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- 16.1.2024)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;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Volný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čas </a:t>
            </a:r>
            <a:r>
              <a:rPr lang="pl-PL" sz="2000" i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(</a:t>
            </a:r>
            <a:r>
              <a:rPr lang="pl-PL" sz="2000" i="1" dirty="0">
                <a:solidFill>
                  <a:srgbClr val="010FFF"/>
                </a:solidFill>
                <a:latin typeface="Century Gothic" panose="020B0502020202020204" pitchFamily="34" charset="0"/>
              </a:rPr>
              <a:t>vyhlášení 12.9.2023, příjem žádostí </a:t>
            </a:r>
            <a:r>
              <a:rPr lang="pl-PL" sz="2000" i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13.10. - 20.10.2023)</a:t>
            </a:r>
            <a:r>
              <a:rPr lang="pl-PL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;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Obědy do škol;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Stipendium ÚK pro studenty VŠ;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 </a:t>
            </a:r>
            <a:r>
              <a:rPr lang="cs-CZ" sz="2400" b="1">
                <a:solidFill>
                  <a:srgbClr val="010FFF"/>
                </a:solidFill>
                <a:latin typeface="Century Gothic" panose="020B0502020202020204" pitchFamily="34" charset="0"/>
              </a:rPr>
              <a:t>– s</a:t>
            </a:r>
            <a:r>
              <a:rPr lang="cs-CZ" sz="2400" b="1" smtClean="0">
                <a:solidFill>
                  <a:srgbClr val="010FFF"/>
                </a:solidFill>
                <a:latin typeface="Century Gothic" panose="020B0502020202020204" pitchFamily="34" charset="0"/>
              </a:rPr>
              <a:t>port 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(mládež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):</a:t>
            </a:r>
          </a:p>
          <a:p>
            <a:r>
              <a:rPr lang="pl-PL" sz="2400" i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   </a:t>
            </a:r>
            <a:r>
              <a:rPr lang="pl-PL" sz="2000" i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(</a:t>
            </a:r>
            <a:r>
              <a:rPr lang="pl-PL" sz="2000" i="1" dirty="0">
                <a:solidFill>
                  <a:srgbClr val="010FFF"/>
                </a:solidFill>
                <a:latin typeface="Century Gothic" panose="020B0502020202020204" pitchFamily="34" charset="0"/>
              </a:rPr>
              <a:t>vyhlášení 12.9.2023, příjem žádostí </a:t>
            </a:r>
            <a:r>
              <a:rPr lang="pl-PL" sz="2000" i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13.10. - 20.10.2023</a:t>
            </a:r>
            <a:r>
              <a:rPr lang="pl-PL" sz="2000" i="1" dirty="0">
                <a:solidFill>
                  <a:srgbClr val="010FFF"/>
                </a:solidFill>
                <a:latin typeface="Century Gothic" panose="020B0502020202020204" pitchFamily="34" charset="0"/>
              </a:rPr>
              <a:t>)</a:t>
            </a:r>
            <a:endParaRPr lang="cs-CZ" sz="20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Sport </a:t>
            </a:r>
            <a:r>
              <a:rPr lang="pl-PL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2024;</a:t>
            </a:r>
            <a:endParaRPr lang="pl-PL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Akademie talentované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mládeže;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Tréninková střediska mládeže;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Individuální dotace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27383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582150" y="316360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 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5649" y="805327"/>
            <a:ext cx="771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1B27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Stav silnic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48535" y="333148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95135" y="838018"/>
            <a:ext cx="879053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Celkem je v ÚK 3 653 </a:t>
            </a:r>
            <a:r>
              <a:rPr lang="cs-CZ" b="1" dirty="0">
                <a:solidFill>
                  <a:srgbClr val="1B27FF"/>
                </a:solidFill>
                <a:latin typeface="Century Gothic" panose="020B0502020202020204" pitchFamily="34" charset="0"/>
              </a:rPr>
              <a:t>km silnic </a:t>
            </a:r>
            <a:r>
              <a:rPr lang="cs-CZ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(900 km II</a:t>
            </a:r>
            <a:r>
              <a:rPr lang="cs-CZ" b="1" dirty="0">
                <a:solidFill>
                  <a:srgbClr val="1B27FF"/>
                </a:solidFill>
                <a:latin typeface="Century Gothic" panose="020B0502020202020204" pitchFamily="34" charset="0"/>
              </a:rPr>
              <a:t>. třídy a 2 752 </a:t>
            </a:r>
            <a:r>
              <a:rPr lang="cs-CZ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km III</a:t>
            </a:r>
            <a:r>
              <a:rPr lang="cs-CZ" b="1" dirty="0">
                <a:solidFill>
                  <a:srgbClr val="1B27FF"/>
                </a:solidFill>
                <a:latin typeface="Century Gothic" panose="020B0502020202020204" pitchFamily="34" charset="0"/>
              </a:rPr>
              <a:t>. </a:t>
            </a:r>
            <a:r>
              <a:rPr lang="cs-CZ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třídy)</a:t>
            </a:r>
          </a:p>
          <a:p>
            <a:endParaRPr lang="cs-CZ" sz="1600" b="1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Děčín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–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552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(142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II. třídy a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399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III. třídy, provoz SUS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Děčín)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Chomutov – 541 km (139 km II. třídy a 412 km III. třídy, provoz SUS Chomutov)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Louny – 816 km (219 km II. třídy a 597 km III. třídy, provoz SUS Louny)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Litoměřice </a:t>
            </a:r>
            <a:r>
              <a:rPr lang="cs-CZ" sz="1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– </a:t>
            </a:r>
            <a:r>
              <a:rPr lang="cs-CZ" sz="1400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866 </a:t>
            </a:r>
            <a:r>
              <a:rPr lang="cs-CZ" sz="1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km </a:t>
            </a:r>
            <a:r>
              <a:rPr lang="cs-CZ" sz="1400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(215 </a:t>
            </a:r>
            <a:r>
              <a:rPr lang="cs-CZ" sz="1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km II. třídy a </a:t>
            </a:r>
            <a:r>
              <a:rPr lang="cs-CZ" sz="1400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651 </a:t>
            </a:r>
            <a:r>
              <a:rPr lang="cs-CZ" sz="1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km III. třídy, provoz SUS </a:t>
            </a:r>
            <a:r>
              <a:rPr lang="cs-CZ" sz="1400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Litoměřice)</a:t>
            </a:r>
            <a:endParaRPr lang="cs-CZ" sz="1400" b="1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Most – 207 km (43 km II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. třídy a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164 km III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.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třídy, provoz SUS Chomutov)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Teplice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–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336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(63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II. třídy a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273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III. třídy, provoz SUS Ústí nad Labem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)</a:t>
            </a:r>
            <a:endParaRPr lang="cs-CZ" sz="12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Ústí nad Labem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–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324 km (86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II. třídy a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238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III. třídy, provoz SUS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Ústí nad Labem)</a:t>
            </a:r>
            <a:endParaRPr lang="cs-CZ" sz="1200" dirty="0">
              <a:solidFill>
                <a:srgbClr val="1B27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l="22500" t="23166" r="32770" b="18988"/>
          <a:stretch/>
        </p:blipFill>
        <p:spPr>
          <a:xfrm>
            <a:off x="785649" y="1236815"/>
            <a:ext cx="2410632" cy="1530336"/>
          </a:xfrm>
          <a:prstGeom prst="rect">
            <a:avLst/>
          </a:prstGeom>
        </p:spPr>
      </p:pic>
      <p:graphicFrame>
        <p:nvGraphicFramePr>
          <p:cNvPr id="15" name="Graf 1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76D5C745-6E9E-4D02-96AB-867C0471077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6221" y="2836927"/>
          <a:ext cx="4843849" cy="385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vál 12"/>
          <p:cNvSpPr/>
          <p:nvPr/>
        </p:nvSpPr>
        <p:spPr>
          <a:xfrm>
            <a:off x="1990965" y="3260623"/>
            <a:ext cx="698155" cy="2866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533864" y="2853715"/>
            <a:ext cx="6787979" cy="3662541"/>
          </a:xfrm>
          <a:prstGeom prst="rect">
            <a:avLst/>
          </a:prstGeom>
          <a:noFill/>
          <a:ln w="19050">
            <a:solidFill>
              <a:srgbClr val="1B27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DFF"/>
                </a:solidFill>
                <a:latin typeface="Century Gothic" panose="020B0502020202020204" pitchFamily="34" charset="0"/>
              </a:rPr>
              <a:t>Opravy a rekonstrukce v okrese </a:t>
            </a:r>
            <a:r>
              <a:rPr lang="cs-CZ" sz="1600" b="1" dirty="0" smtClean="0">
                <a:solidFill>
                  <a:srgbClr val="000DFF"/>
                </a:solidFill>
                <a:latin typeface="Century Gothic" panose="020B0502020202020204" pitchFamily="34" charset="0"/>
              </a:rPr>
              <a:t>Litoměřice</a:t>
            </a:r>
          </a:p>
          <a:p>
            <a:endParaRPr lang="cs-CZ" sz="9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III/24630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Libkovice p. Řípem	oprava živičného povrchu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18 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endParaRPr lang="cs-CZ" sz="9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III/23741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Mšené lázně - </a:t>
            </a:r>
            <a:r>
              <a:rPr lang="cs-CZ" sz="9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Ředhošť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oprava živičného povrchu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17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endParaRPr lang="cs-CZ" sz="9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III/2474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Brňany - Bohušovice nad Ohří	oprava živičného povrchu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14,4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endParaRPr lang="cs-CZ" sz="9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II/260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Ostré - hranice okresu	oprava živičného povrchu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14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endParaRPr lang="cs-CZ" sz="9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III/23754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Lkáň - Dlažkovice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oprava 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živičného povrchu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10,3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endParaRPr lang="cs-CZ" sz="9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III/26015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Třebušín - Těchobuzice	oprava živičného povrchu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15,7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endParaRPr lang="cs-CZ" sz="9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III/26015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Ploskovice	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oprava 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živičného povrchu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7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endParaRPr lang="cs-CZ" sz="9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III/24083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r>
              <a:rPr lang="cs-CZ" sz="9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Třebín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 - Starý Týn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oprava 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živičného povrchu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15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endParaRPr lang="cs-CZ" sz="9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II/261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Žalhostice - Velké Žernoseky	oprava živičného povrchu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8,5 mil. Kč</a:t>
            </a: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II/261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Polepy - Nučnice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oprava 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živičného povrchu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15,3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endParaRPr lang="cs-CZ" sz="9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III/25815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Staré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oprava 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opěrné zdi a mostu 25815-2 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5,6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endParaRPr lang="cs-CZ" sz="9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II/240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Lovečkovice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oprava 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opěrné zdi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3,5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endParaRPr lang="cs-CZ" sz="9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III/2472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Brozany nad Ohří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rekonstrukce 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mostu 2472-2	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13,7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III/23911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r>
              <a:rPr lang="cs-CZ" sz="9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Podbradec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 - </a:t>
            </a:r>
            <a:r>
              <a:rPr lang="cs-CZ" sz="9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Brníkov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rekonstrukce 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mostu 23911-3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2,3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endParaRPr lang="cs-CZ" sz="9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III/25819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Milešov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rekonstrukce 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mostu 25819-3	</a:t>
            </a:r>
            <a:r>
              <a:rPr lang="cs-CZ" sz="9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10 mil. Kč</a:t>
            </a:r>
            <a:r>
              <a:rPr lang="cs-CZ" sz="9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endParaRPr lang="cs-CZ" sz="900" b="1" dirty="0">
              <a:solidFill>
                <a:srgbClr val="1B27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971115"/>
            <a:ext cx="1095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d</a:t>
            </a:r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opravy a sil. hospodářství 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4633" y="1632166"/>
            <a:ext cx="876128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Dopravní obslužnost v rámci Dopravy Ústeckého kraje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Vozidla 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OTOKAR, zejména na Litoměřicku – dodávky postupně od 7/23, výměna za staré a nevyhovující vozy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Nová lodní linka T93 – spojení Litoměřic a Terezína po vodě </a:t>
            </a:r>
            <a:r>
              <a:rPr lang="cs-CZ" sz="21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(přírůstek 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ke stávající T91 Ústí nad Labem – Roudnice nad Labem</a:t>
            </a:r>
            <a:r>
              <a:rPr lang="cs-CZ" sz="21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Nové přímé spojení Litoměřic s Prahou – linka 413 </a:t>
            </a:r>
            <a:r>
              <a:rPr lang="cs-CZ" sz="2100" smtClean="0">
                <a:solidFill>
                  <a:srgbClr val="010FFF"/>
                </a:solidFill>
                <a:latin typeface="Century Gothic" panose="020B0502020202020204" pitchFamily="34" charset="0"/>
              </a:rPr>
              <a:t>(integrace v </a:t>
            </a:r>
            <a:r>
              <a:rPr lang="cs-CZ" sz="21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DÚK a PID)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Ve 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většině zelených autobusů možnost platby platební kartou (cca od léta 2023 ve všech </a:t>
            </a:r>
            <a:r>
              <a:rPr lang="cs-CZ" sz="21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autobusech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Mobilní aplikace </a:t>
            </a:r>
            <a:r>
              <a:rPr lang="cs-CZ" sz="21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DÚKapka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 (jednotlivé i časové jízdenky, vyhledavač spojení, </a:t>
            </a:r>
            <a:r>
              <a:rPr lang="cs-CZ" sz="21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info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 o výlukách</a:t>
            </a:r>
            <a:r>
              <a:rPr lang="cs-CZ" sz="21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), </a:t>
            </a:r>
            <a:r>
              <a:rPr lang="cs-CZ" sz="2100" dirty="0" err="1" smtClean="0">
                <a:solidFill>
                  <a:srgbClr val="010FFF"/>
                </a:solidFill>
                <a:latin typeface="Century Gothic" panose="020B0502020202020204" pitchFamily="34" charset="0"/>
              </a:rPr>
              <a:t>Facebook</a:t>
            </a:r>
            <a:r>
              <a:rPr lang="cs-CZ" sz="21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a </a:t>
            </a:r>
            <a:r>
              <a:rPr lang="cs-CZ" sz="21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Instagram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  <a:r>
              <a:rPr lang="cs-CZ" sz="21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DÚK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Centrální 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dispečink DÚK tel. 475 657 657 – </a:t>
            </a:r>
            <a:r>
              <a:rPr lang="cs-CZ" sz="21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info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 o aktuální </a:t>
            </a:r>
            <a:r>
              <a:rPr lang="cs-CZ" sz="21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situaci ve veřejné dopravě</a:t>
            </a:r>
            <a:endParaRPr lang="cs-CZ" sz="21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" y="4714336"/>
            <a:ext cx="663254" cy="66325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" y="2035380"/>
            <a:ext cx="709999" cy="70999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2" y="3317901"/>
            <a:ext cx="757592" cy="682304"/>
          </a:xfrm>
          <a:prstGeom prst="ellipse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/>
          <a:srcRect l="4410" t="9688" r="8098" b="16531"/>
          <a:stretch/>
        </p:blipFill>
        <p:spPr>
          <a:xfrm>
            <a:off x="9299515" y="5409552"/>
            <a:ext cx="2619737" cy="141648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0320" y="1670563"/>
            <a:ext cx="1738932" cy="37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přípravy </a:t>
            </a:r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086201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Operační program Spravedlivá Transformace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zaměřený na řešení negativních dopadů odklonu od uhlí v Karlovarském, Ústeckém a Moravskoslezském kraji </a:t>
            </a:r>
            <a:endParaRPr lang="cs-CZ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Regionální stálá konference Ústeckého kraje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krajské komplexní seskupení partnerů (regionálních a místních) pro komunikaci a implementaci regionální politiky České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republiky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18866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přípravy </a:t>
            </a:r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08620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Energetické centrum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nově zřízená příspěvková organizace Ústeckého kraje </a:t>
            </a:r>
            <a:endParaRPr lang="cs-CZ" sz="16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 „ Podpora přípravy projektových záměrů v Ústeckém kraji 2023“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obcí do 5000 obyvatel na území Ústeckého kraje při přípravě odborné dokumentace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pro rok 2023 alokace 8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mil. Kč, vzhledem k zájmu navýšeno na 14,5 mil. Kč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Podpořeno celkem 88 obcí v celkové hodnotě 14,5 mil. Kč</a:t>
            </a:r>
          </a:p>
          <a:p>
            <a:pPr lvl="0"/>
            <a:endParaRPr lang="cs-CZ" sz="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 „ Podpora začínajících podnikatelů v Ústeckém kraji pro rok 2023“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Žadatel:			fyzická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nebo právnická osoba, která získala podnikatelské oprávnění k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				předmětu podnikání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v roce vyhlášení DP nebo v roce předchozím a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				oprávnění bylo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získáno poprvé,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trvalý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pobyt/sídlo v Ústeckém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kraji</a:t>
            </a:r>
            <a:endParaRPr lang="pl-PL" sz="16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Alokace: 			4 mil.  </a:t>
            </a:r>
            <a:r>
              <a:rPr lang="pl-PL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Kč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Výstupy 2023:			Přijato 80 žádostí v celkové hodnotě 13,9 mil. Kč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Vyhlášení výzvy pro rok 2024:	předpoklad – 1. čtvrtletí 2024</a:t>
            </a: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10921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838200" y="304740"/>
            <a:ext cx="106694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5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Den s Ústeckým krajem</a:t>
            </a:r>
          </a:p>
          <a:p>
            <a:pPr algn="ctr"/>
            <a:endParaRPr lang="cs-CZ" sz="4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19. 9. 2023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10:00 – 12:00 </a:t>
            </a:r>
          </a:p>
          <a:p>
            <a:pPr algn="ctr"/>
            <a:endParaRPr lang="cs-CZ" sz="4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Hrad Litoměřice</a:t>
            </a:r>
            <a:endParaRPr lang="cs-CZ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přípravy </a:t>
            </a:r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14639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 rámci </a:t>
            </a:r>
            <a:r>
              <a:rPr lang="cs-CZ" u="sng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Operačního programu Spravedlivá transformace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budou prostřednictvím kraje poskytovány vouchery na „</a:t>
            </a:r>
            <a:r>
              <a:rPr lang="cs-CZ" u="sng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Zastřešující projekty</a:t>
            </a:r>
            <a:r>
              <a:rPr lang="cs-CZ" sz="2000" u="sng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 „ Příprava projektů v Ústeckém kraji“</a:t>
            </a:r>
            <a:endParaRPr lang="cs-CZ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Žadatel:  		obce a města v Ústeckém kraji, jejich </a:t>
            </a:r>
            <a:r>
              <a:rPr lang="cs-CZ" sz="1600" dirty="0" err="1" smtClean="0">
                <a:solidFill>
                  <a:srgbClr val="010FFF"/>
                </a:solidFill>
                <a:latin typeface="Century Gothic" panose="020B0502020202020204" pitchFamily="34" charset="0"/>
              </a:rPr>
              <a:t>p.o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. a 100% vlastněné subjekty</a:t>
            </a:r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Alokace: 		200 mil. Kč</a:t>
            </a:r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Předpokládaný termín vyhlášení: 1. čtvrtletí 2024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 „ Vouchery pro podnikatele“ </a:t>
            </a:r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Žadatel: 			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	mikro, malé a střední podniky, fyzické osoby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nepodnikající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Alokace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: 			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	2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x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140,2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mil. Kč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(2 výzvy 2023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a 2025)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Předpokládaný termín vyhlášení 1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.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výzvy: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11/2023 ( zahájení příjmu žádostí 1/2024)</a:t>
            </a:r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Tři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programy: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		voucher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pro rozvoj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podnikání (podnikatelé a osoby nepodnikající)</a:t>
            </a:r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				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	digitální 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a inovační voucher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Výše dotace: 			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	max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. 80% uznatelných nákladů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Minimální výše dotace činí: 		50 000,-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Maximální výše dotace činí:		50 000,- Kč - nepodnikající, 1 mil. Kč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–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inovační, 500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000,-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Kč  - ostatní	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21444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185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přípravy </a:t>
            </a:r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08620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Transformační centrum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e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nergetika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o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tevřená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odpora podnikání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u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rbanismus, obnova území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revitalizace bývalé školy v sídlišti</a:t>
            </a:r>
          </a:p>
          <a:p>
            <a:pPr lvl="0"/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  <p:pic>
        <p:nvPicPr>
          <p:cNvPr id="1026" name="Picture 2" descr="Architektonickou soutěž vyhrál ateliér mh architects z Pra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42" y="2735479"/>
            <a:ext cx="4953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84849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majetku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5018" y="1866095"/>
            <a:ext cx="11118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kompetence </a:t>
            </a:r>
            <a:r>
              <a:rPr lang="cs-CZ" sz="2800" dirty="0">
                <a:solidFill>
                  <a:srgbClr val="010FFF"/>
                </a:solidFill>
                <a:latin typeface="Century Gothic" panose="020B0502020202020204" pitchFamily="34" charset="0"/>
              </a:rPr>
              <a:t>pro oblast majetku a investic zabezpečuje investiční odbor a odbor majetkový a jde výlučně o samostatnou působnost Ústeckého kraje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20288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759818"/>
            <a:ext cx="77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investic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9346" y="1590815"/>
            <a:ext cx="1054649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Investiční akce ve fázi přípravy a realizace projektových prací včetně předpokládaných finančních nákladů: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SŠ pedagogická, hotelnictví a služeb, Litoměřice - Rekonstrukce rozvodů ZTI včetně celkové opravy sociálních zařízení –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24 000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VOŠ a SOŠ, Roudnice nad Labem, Špindlerova 690 - výstavba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tělocvičny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–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49 000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VOŠ obalové techniky a SŠ, Štětí -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fotovoltaické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panely a </a:t>
            </a:r>
            <a:r>
              <a:rPr lang="cs-CZ" dirty="0" err="1" smtClean="0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střech  –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30 250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Centrum sociální pomoci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Litoměřice -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Výstavba nového objektu pro pobytovou sociální službu domovy se zvláštním režimem –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255 000 tis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Ústav sociální péče pro tělesně postižené dospělé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Snědovice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-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oprava budovy – 47 174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Komunikace II/247 přivaděč k průmyslové zóně Prosmyky II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. část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–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400 000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Reko silnice III/23756 - Třebenice, </a:t>
            </a:r>
            <a:r>
              <a:rPr lang="pl-PL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Dlažkovická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– 33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80000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4823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790046"/>
            <a:ext cx="77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investic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1768965"/>
            <a:ext cx="105547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Investiční akce ve fázi 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přípravy a realizace 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stavebních prací včetně 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finančních 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nákladů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Gymnázium Josefa Jungmanna, Litoměřice - revitalizace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budovy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–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50 820 tis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.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SŠ pedagogická, hotelnictví a služeb, Litoměřice -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budovy školy, výměna oken, oprava střechy a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fasády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, vč. zateplení (Komenského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) – 32 100 tis. Kč</a:t>
            </a: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VOŠ obalové techniky a SŠ, Štětí, Kostelní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134 -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vnitřních rozvodů ve 2 budovách školy (Pivovarská 594 a 1. Máje 661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) – 44 000 tis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SOŠ technická a zahradnická, Lovosice - výměna oken a celková oprava budovy školy, obvodní ohradní zeď a altány (Osvoboditelů 2) –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15 300 tis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CSP Litoměřice - DD Libochovice - výměna oken a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obvodového pláště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(vč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. zateplení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) všech pavilonů – 43 500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Rekonstrukce mostního objektu 246-019 Roudnice nad Labem (ulice Kratochvílova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, nad železnicí)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–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15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 000 tis. Kč</a:t>
            </a:r>
          </a:p>
          <a:p>
            <a:pPr marL="180000"/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80000"/>
            <a:endParaRPr lang="cs-CZ" sz="20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31308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Úvodní slovo hejtmana Ústeckého kraje Ing. Jana Schillera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4633" y="3428998"/>
            <a:ext cx="10862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oblast legislativy, krizového řízení, informačních technologií, ICUK, vnějších a zahraničních </a:t>
            </a:r>
            <a:r>
              <a:rPr lang="cs-CZ" sz="3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vztahů;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předseda </a:t>
            </a: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Bezpečnostní rady Ústeckého kraje a Krizového štábu Ústeckého kraje</a:t>
            </a:r>
            <a:r>
              <a:rPr lang="cs-CZ" sz="3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.</a:t>
            </a:r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19.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z</a:t>
            </a:r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áří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sociálních věcí, bezpečnosti a sociálně vyloučených lokalit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4633" y="3428998"/>
            <a:ext cx="10862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Problematika sociálně vyloučených </a:t>
            </a:r>
            <a:r>
              <a:rPr lang="cs-CZ" sz="3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lokalit;</a:t>
            </a:r>
          </a:p>
          <a:p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Informace </a:t>
            </a: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k přípravě zákona o podpoře </a:t>
            </a:r>
            <a:r>
              <a:rPr lang="cs-CZ" sz="3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bydlení.</a:t>
            </a:r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11325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životního </a:t>
            </a:r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prostředí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3443" y="2050761"/>
            <a:ext cx="108620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Program pro rozvoj </a:t>
            </a:r>
            <a:r>
              <a:rPr lang="cs-CZ" sz="2400" b="1" dirty="0" err="1" smtClean="0">
                <a:solidFill>
                  <a:srgbClr val="010FFF"/>
                </a:solidFill>
                <a:latin typeface="Century Gothic" panose="020B0502020202020204" pitchFamily="34" charset="0"/>
              </a:rPr>
              <a:t>eko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–</a:t>
            </a:r>
            <a:r>
              <a:rPr lang="cs-CZ" sz="2400" b="1" dirty="0" err="1" smtClean="0">
                <a:solidFill>
                  <a:srgbClr val="010FFF"/>
                </a:solidFill>
                <a:latin typeface="Century Gothic" panose="020B0502020202020204" pitchFamily="34" charset="0"/>
              </a:rPr>
              <a:t>agro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oblastí v Ústeckém kraji na období let 2022 až 2025</a:t>
            </a: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Alokace pro rok 2023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činila 6,5 mil. Kč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 rámci dotačního titulu bylo přijato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164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žádostí,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uspokojeno bude162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žadatelů v celkové výši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cca 5,6 mil. Kč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Z oblasti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Litoměřicka se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jedná o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40 žadatelů v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celkovém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objemu požadovaných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finančních prostředků ve výši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1 325 211 Kč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cs-CZ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Program na podporu vodního hospodářství v Ústeckém kraji na období 2018 – 2025</a:t>
            </a: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Alokace pro rok 2023 činila cca 35 mil. Kč (v jednání je její navýšení o cca 11,3 mil. Kč)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 rámci dotačního titulu bylo přijato 12 uznatelných žádostí, uspokojeno bude 8 žadatelů (v případě navýšení finančních prostředků fondu bude vyhověno všem 12 žadatelům)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Z okresu Litoměřice budou podpořeny 3 projekty (v případě navýšení finančních prostředků celkem 6 projektů v celkové výši 20 778 167 Kč)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41657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životního </a:t>
            </a:r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prostředí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3443" y="2050761"/>
            <a:ext cx="108620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pro podporu odpadového hospodářství obcí v Ústeckém kraji na období 2017 - 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2025</a:t>
            </a: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Alokace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 rok 2023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činila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cca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28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mil.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Kč (v jednání je její navýšení o cca 13,5 mil. Kč)</a:t>
            </a: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 rámci dotačního titulu bylo přijato 73 žádostí, uspokojeno bude 38 žadatelů (v případě navýšení finančních prostředků fondu bude uspokojeno dalších 21 žadatelů, celkem tedy 59)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Z okresu Litoměřice bude podpořeno14 projektů (v případě navýšení finančních prostředků celkem 22 projektů v celkové výši 15 585 110 Kč)</a:t>
            </a:r>
          </a:p>
          <a:p>
            <a:pPr lvl="0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pro rozvoj ekologické výchovy, vzdělávání a osvěty (EVVO) na území Ústeckého kraje na období 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let 2022 až 2025</a:t>
            </a: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Alokace pro rok 2023 činila cca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3,3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mil. Kč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(bylo schváleno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navýšení o cca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5,45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mil. Kč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)</a:t>
            </a: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 rámci dotačního titulu bylo přijato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63 žádostí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,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uspokojeni budou všichni žadatelé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Z okresu Litoměřice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bude podpořeno 25 projektů v celkové výši 3 473 170 Kč</a:t>
            </a: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</p:spTree>
    <p:extLst>
      <p:ext uri="{BB962C8B-B14F-4D97-AF65-F5344CB8AC3E}">
        <p14:creationId xmlns:p14="http://schemas.microsoft.com/office/powerpoint/2010/main" val="1518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3801" y="764630"/>
            <a:ext cx="10944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cestovního ruchu</a:t>
            </a:r>
            <a:endParaRPr lang="cs-CZ" sz="40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2434" y="1430428"/>
            <a:ext cx="117491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	Labská stezka</a:t>
            </a:r>
          </a:p>
          <a:p>
            <a:pPr lvl="1"/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•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	Celkem cca 1300 km, z toho v ÚK 96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km, od 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Mělníka součást </a:t>
            </a:r>
            <a:r>
              <a:rPr lang="cs-CZ" sz="2400" dirty="0" err="1" smtClean="0">
                <a:solidFill>
                  <a:srgbClr val="010FFF"/>
                </a:solidFill>
                <a:latin typeface="Century Gothic" panose="020B0502020202020204" pitchFamily="34" charset="0"/>
              </a:rPr>
              <a:t>EuroVelo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7</a:t>
            </a: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ÚK od roku 2010 hlavním investorem do infrastruktury na Labské stezce</a:t>
            </a: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Celkem investice cca 436 mil. Kč</a:t>
            </a: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Nyní 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realizace Okna –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Nučničky</a:t>
            </a: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Údržbu zajišťuje Krajská majetková</a:t>
            </a:r>
            <a:endParaRPr lang="cs-CZ" sz="2400" b="1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1"/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</a:p>
          <a:p>
            <a:pPr lvl="1"/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Cyklostezka 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Ohře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 – úseky: </a:t>
            </a: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	Litoměřice – Bohušovice n. Ohří a Libočany – Přívlaky</a:t>
            </a:r>
          </a:p>
          <a:p>
            <a:pPr lvl="1"/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Vyznačena alternativní 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trasy Labské stezky 2A (Roudnice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n. L. – Štětí)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ÚK financoval navazující cyklotrasy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č. 3024 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a 3025</a:t>
            </a: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A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kce jarní 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odemykání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a podzimní 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zamykání Labské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stezky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KČT - dotace od ÚK na obnovu a údržbu turistického značení</a:t>
            </a:r>
          </a:p>
          <a:p>
            <a:pPr lvl="1"/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</a:p>
          <a:p>
            <a:pPr lvl="1"/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3801" y="888189"/>
            <a:ext cx="10944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cestovního ruchu</a:t>
            </a:r>
            <a:endParaRPr lang="cs-CZ" sz="40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  <p:sp>
        <p:nvSpPr>
          <p:cNvPr id="3" name="Obdélník 2"/>
          <p:cNvSpPr/>
          <p:nvPr/>
        </p:nvSpPr>
        <p:spPr>
          <a:xfrm>
            <a:off x="561233" y="1744547"/>
            <a:ext cx="1100696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Destinační agentura 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České středohoří o.p.s.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 současné době insolvenční řízení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Pokračování základních činností (webové stránky, sociální sítě, regionální produkt,…) zajištěno prostřednictvím RRA ÚK a.s.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Plán na založení zapsaného spolku od 1/2024 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rozvoje infrastruktury cestovního ruchu v Ústeckém kraji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Podzim 3. kolo výzvy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- rozšíření 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podporovaných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aktivit (původně pouze podpora 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budování </a:t>
            </a:r>
            <a:r>
              <a:rPr lang="cs-CZ" sz="24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stellplatzů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, útulen a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nocležen) 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pouze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záchody a další sociální zázemí včetně odpadkových košů apod.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Drobná infrastruktura podél páteřních cyklotras a Hřebenovky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stojany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na kola, boxy na kola, servisní sada, nabíječky pro </a:t>
            </a:r>
            <a:r>
              <a:rPr lang="cs-CZ" sz="20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elektrokola</a:t>
            </a: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lavičky, odpadkové koše, mapy, přístřešky, ohniště, prostor pro grilování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……</a:t>
            </a: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32171"/>
            <a:ext cx="10944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</a:t>
            </a:r>
            <a:r>
              <a:rPr lang="cs-CZ" sz="4000" dirty="0">
                <a:solidFill>
                  <a:srgbClr val="010FFF"/>
                </a:solidFill>
                <a:latin typeface="Century Gothic" panose="020B0502020202020204" pitchFamily="34" charset="0"/>
              </a:rPr>
              <a:t>regionálního rozvoje, zemědělství </a:t>
            </a:r>
            <a:r>
              <a:rPr lang="cs-CZ" sz="4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  a </a:t>
            </a:r>
            <a:r>
              <a:rPr lang="cs-CZ" sz="4000" dirty="0">
                <a:solidFill>
                  <a:srgbClr val="010FFF"/>
                </a:solidFill>
                <a:latin typeface="Century Gothic" panose="020B0502020202020204" pitchFamily="34" charset="0"/>
              </a:rPr>
              <a:t>rozvoje venkova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září 2023</a:t>
            </a:r>
          </a:p>
        </p:txBody>
      </p:sp>
      <p:sp>
        <p:nvSpPr>
          <p:cNvPr id="6" name="Obdélník 5"/>
          <p:cNvSpPr/>
          <p:nvPr/>
        </p:nvSpPr>
        <p:spPr>
          <a:xfrm>
            <a:off x="632254" y="2244041"/>
            <a:ext cx="50698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rozvoje hospodářsky a sociálně ohrožených 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území –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zpracování regionálních studií pro ORP</a:t>
            </a:r>
          </a:p>
          <a:p>
            <a:pPr marL="271463"/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–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studie pro ORP Litoměřice je nyní před dokončením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Rozvoj venkova –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Program obnovy venkova </a:t>
            </a:r>
            <a:r>
              <a:rPr lang="cs-CZ" sz="2400" u="sng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45 mil. Kč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Podpora komunitního života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Obchůdek 2021+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5520266" y="1640790"/>
            <a:ext cx="6628221" cy="4980143"/>
            <a:chOff x="5745575" y="1640791"/>
            <a:chExt cx="6402912" cy="4802184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575" y="1640791"/>
              <a:ext cx="6402912" cy="480218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53800" y="4799445"/>
              <a:ext cx="689793" cy="402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92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2156</Words>
  <Application>Microsoft Office PowerPoint</Application>
  <PresentationFormat>Širokoúhlá obrazovka</PresentationFormat>
  <Paragraphs>290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Courier New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Nový Jan</dc:creator>
  <cp:lastModifiedBy>Pánková Pavlína</cp:lastModifiedBy>
  <cp:revision>104</cp:revision>
  <cp:lastPrinted>2023-02-07T08:51:55Z</cp:lastPrinted>
  <dcterms:created xsi:type="dcterms:W3CDTF">2023-01-12T13:43:47Z</dcterms:created>
  <dcterms:modified xsi:type="dcterms:W3CDTF">2023-09-13T13:18:27Z</dcterms:modified>
</cp:coreProperties>
</file>